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charts/chart68.xml" ContentType="application/vnd.openxmlformats-officedocument.drawingml.chart+xml"/>
  <Override PartName="/ppt/slides/slide120.xml" ContentType="application/vnd.openxmlformats-officedocument.presentationml.slide+xml"/>
  <Override PartName="/ppt/slides/slide218.xml" ContentType="application/vnd.openxmlformats-officedocument.presentationml.slide+xml"/>
  <Override PartName="/ppt/charts/chart46.xml" ContentType="application/vnd.openxmlformats-officedocument.drawingml.chart+xml"/>
  <Override PartName="/ppt/charts/chart93.xml" ContentType="application/vnd.openxmlformats-officedocument.drawingml.chart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s/slide243.xml" ContentType="application/vnd.openxmlformats-officedocument.presentationml.slide+xml"/>
  <Override PartName="/ppt/charts/chart24.xml" ContentType="application/vnd.openxmlformats-officedocument.drawingml.chart+xml"/>
  <Override PartName="/ppt/charts/chart71.xml" ContentType="application/vnd.openxmlformats-officedocument.drawingml.chart+xml"/>
  <Override PartName="/ppt/notesSlides/notesSlide16.xml" ContentType="application/vnd.openxmlformats-officedocument.presentationml.notesSlide+xml"/>
  <Override PartName="/ppt/charts/chart108.xml" ContentType="application/vnd.openxmlformats-officedocument.drawingml.chart+xml"/>
  <Override PartName="/ppt/slides/slide221.xml" ContentType="application/vnd.openxmlformats-officedocument.presentationml.slide+xml"/>
  <Override PartName="/ppt/charts/chart133.xml" ContentType="application/vnd.openxmlformats-officedocument.drawingml.chart+xml"/>
  <Override PartName="/ppt/slides/slide158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charts/chart3.xml" ContentType="application/vnd.openxmlformats-officedocument.drawingml.chart+xml"/>
  <Override PartName="/ppt/notesSlides/notesSlide7.xml" ContentType="application/vnd.openxmlformats-officedocument.presentationml.notesSlide+xml"/>
  <Override PartName="/ppt/charts/chart111.xml" ContentType="application/vnd.openxmlformats-officedocument.drawingml.chart+xml"/>
  <Override PartName="/ppt/slides/slide88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Override PartName="/ppt/slides/slide161.xml" ContentType="application/vnd.openxmlformats-officedocument.presentationml.slide+xml"/>
  <Override PartName="/ppt/charts/chart87.xml" ContentType="application/vnd.openxmlformats-officedocument.drawingml.chart+xml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theme/theme2.xml" ContentType="application/vnd.openxmlformats-officedocument.theme+xml"/>
  <Override PartName="/ppt/charts/chart18.xml" ContentType="application/vnd.openxmlformats-officedocument.drawingml.chart+xml"/>
  <Override PartName="/ppt/charts/chart65.xml" ContentType="application/vnd.openxmlformats-officedocument.drawingml.chart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Override PartName="/ppt/charts/chart54.xml" ContentType="application/vnd.openxmlformats-officedocument.drawingml.char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charts/chart32.xml" ContentType="application/vnd.openxmlformats-officedocument.drawingml.chart+xml"/>
  <Override PartName="/ppt/charts/chart43.xml" ContentType="application/vnd.openxmlformats-officedocument.drawingml.chart+xml"/>
  <Override PartName="/ppt/charts/chart90.xml" ContentType="application/vnd.openxmlformats-officedocument.drawingml.chart+xml"/>
  <Override PartName="/ppt/charts/chart127.xml" ContentType="application/vnd.openxmlformats-officedocument.drawingml.chart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charts/chart8.xml" ContentType="application/vnd.openxmlformats-officedocument.drawingml.chart+xml"/>
  <Override PartName="/ppt/charts/chart21.xml" ContentType="application/vnd.openxmlformats-officedocument.drawingml.chart+xml"/>
  <Override PartName="/ppt/notesSlides/notesSlide13.xml" ContentType="application/vnd.openxmlformats-officedocument.presentationml.notesSlide+xml"/>
  <Override PartName="/ppt/charts/chart105.xml" ContentType="application/vnd.openxmlformats-officedocument.drawingml.chart+xml"/>
  <Override PartName="/ppt/charts/chart116.xml" ContentType="application/vnd.openxmlformats-officedocument.drawingml.chart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Layouts/slideLayout10.xml" ContentType="application/vnd.openxmlformats-officedocument.presentationml.slideLayout+xml"/>
  <Override PartName="/ppt/charts/chart10.xml" ContentType="application/vnd.openxmlformats-officedocument.drawingml.chart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charts/chart130.xml" ContentType="application/vnd.openxmlformats-officedocument.drawingml.chart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notesSlides/notesSlide4.xml" ContentType="application/vnd.openxmlformats-officedocument.presentationml.notesSlide+xml"/>
  <Override PartName="/ppt/charts/chart59.xml" ContentType="application/vnd.openxmlformats-officedocument.drawingml.chart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charts/chart48.xml" ContentType="application/vnd.openxmlformats-officedocument.drawingml.chart+xml"/>
  <Override PartName="/ppt/charts/chart95.xml" ContentType="application/vnd.openxmlformats-officedocument.drawingml.chart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Layouts/slideLayout4.xml" ContentType="application/vnd.openxmlformats-officedocument.presentationml.slideLayout+xml"/>
  <Override PartName="/ppt/charts/chart37.xml" ContentType="application/vnd.openxmlformats-officedocument.drawingml.chart+xml"/>
  <Override PartName="/ppt/charts/chart84.xml" ContentType="application/vnd.openxmlformats-officedocument.drawingml.char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Override PartName="/ppt/charts/chart26.xml" ContentType="application/vnd.openxmlformats-officedocument.drawingml.chart+xml"/>
  <Override PartName="/ppt/charts/chart73.xml" ContentType="application/vnd.openxmlformats-officedocument.drawingml.chart+xml"/>
  <Override PartName="/ppt/notesSlides/notesSlide18.xml" ContentType="application/vnd.openxmlformats-officedocument.presentationml.notesSlide+xml"/>
  <Override PartName="/ppt/slides/slide41.xml" ContentType="application/vnd.openxmlformats-officedocument.presentationml.slide+xml"/>
  <Override PartName="/ppt/slides/slide223.xml" ContentType="application/vnd.openxmlformats-officedocument.presentationml.slide+xml"/>
  <Override PartName="/ppt/charts/chart15.xml" ContentType="application/vnd.openxmlformats-officedocument.drawingml.chart+xml"/>
  <Override PartName="/ppt/charts/chart51.xml" ContentType="application/vnd.openxmlformats-officedocument.drawingml.chart+xml"/>
  <Override PartName="/ppt/charts/chart62.xml" ContentType="application/vnd.openxmlformats-officedocument.drawingml.chart+xml"/>
  <Override PartName="/ppt/charts/chart135.xml" ContentType="application/vnd.openxmlformats-officedocument.drawingml.chart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charts/chart40.xml" ContentType="application/vnd.openxmlformats-officedocument.drawingml.chart+xml"/>
  <Override PartName="/ppt/charts/chart124.xml" ContentType="application/vnd.openxmlformats-officedocument.drawingml.chart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13.xml" ContentType="application/vnd.openxmlformats-officedocument.drawingml.chart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charts/chart5.xml" ContentType="application/vnd.openxmlformats-officedocument.drawingml.chart+xml"/>
  <Override PartName="/ppt/notesSlides/notesSlide10.xml" ContentType="application/vnd.openxmlformats-officedocument.presentationml.notesSlide+xml"/>
  <Override PartName="/ppt/charts/chart102.xml" ContentType="application/vnd.openxmlformats-officedocument.drawingml.chart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Layouts/slideLayout9.xml" ContentType="application/vnd.openxmlformats-officedocument.presentationml.slideLayout+xml"/>
  <Override PartName="/ppt/charts/chart78.xml" ContentType="application/vnd.openxmlformats-officedocument.drawingml.chart+xml"/>
  <Override PartName="/ppt/charts/chart89.xml" ContentType="application/vnd.openxmlformats-officedocument.drawingml.chart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239.xml" ContentType="application/vnd.openxmlformats-officedocument.presentationml.slide+xml"/>
  <Override PartName="/ppt/notesSlides/notesSlide1.xml" ContentType="application/vnd.openxmlformats-officedocument.presentationml.notesSlide+xml"/>
  <Override PartName="/ppt/charts/chart67.xml" ContentType="application/vnd.openxmlformats-officedocument.drawingml.chart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charts/chart56.xml" ContentType="application/vnd.openxmlformats-officedocument.drawingml.char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charts/chart34.xml" ContentType="application/vnd.openxmlformats-officedocument.drawingml.chart+xml"/>
  <Override PartName="/ppt/charts/chart45.xml" ContentType="application/vnd.openxmlformats-officedocument.drawingml.chart+xml"/>
  <Override PartName="/ppt/charts/chart81.xml" ContentType="application/vnd.openxmlformats-officedocument.drawingml.chart+xml"/>
  <Override PartName="/ppt/charts/chart92.xml" ContentType="application/vnd.openxmlformats-officedocument.drawingml.chart+xml"/>
  <Override PartName="/ppt/charts/chart129.xml" ContentType="application/vnd.openxmlformats-officedocument.drawingml.chart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242.xml" ContentType="application/vnd.openxmlformats-officedocument.presentationml.slide+xml"/>
  <Override PartName="/ppt/slideLayouts/slideLayout1.xml" ContentType="application/vnd.openxmlformats-officedocument.presentationml.slideLayout+xml"/>
  <Override PartName="/ppt/charts/chart23.xml" ContentType="application/vnd.openxmlformats-officedocument.drawingml.chart+xml"/>
  <Override PartName="/ppt/charts/chart70.xml" ContentType="application/vnd.openxmlformats-officedocument.drawingml.chart+xml"/>
  <Override PartName="/ppt/notesSlides/notesSlide15.xml" ContentType="application/vnd.openxmlformats-officedocument.presentationml.notesSlide+xml"/>
  <Override PartName="/ppt/charts/chart107.xml" ContentType="application/vnd.openxmlformats-officedocument.drawingml.chart+xml"/>
  <Override PartName="/ppt/charts/chart118.xml" ContentType="application/vnd.openxmlformats-officedocument.drawingml.chart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231.xml" ContentType="application/vnd.openxmlformats-officedocument.presentationml.slide+xml"/>
  <Override PartName="/ppt/charts/chart12.xml" ContentType="application/vnd.openxmlformats-officedocument.drawingml.chart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charts/chart132.xml" ContentType="application/vnd.openxmlformats-officedocument.drawingml.chart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charts/chart110.xml" ContentType="application/vnd.openxmlformats-officedocument.drawingml.chart+xml"/>
  <Override PartName="/ppt/charts/chart121.xml" ContentType="application/vnd.openxmlformats-officedocument.drawingml.chart+xml"/>
  <Override PartName="/ppt/slides/slide87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charts/chart2.xml" ContentType="application/vnd.openxmlformats-officedocument.drawingml.chart+xml"/>
  <Override PartName="/ppt/charts/chart97.xml" ContentType="application/vnd.openxmlformats-officedocument.drawingml.chart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charts/chart39.xml" ContentType="application/vnd.openxmlformats-officedocument.drawingml.chart+xml"/>
  <Override PartName="/ppt/charts/chart86.xml" ContentType="application/vnd.openxmlformats-officedocument.drawingml.char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s/slide247.xml" ContentType="application/vnd.openxmlformats-officedocument.presentationml.slide+xml"/>
  <Override PartName="/ppt/slideLayouts/slideLayout6.xml" ContentType="application/vnd.openxmlformats-officedocument.presentationml.slideLayout+xml"/>
  <Override PartName="/ppt/charts/chart28.xml" ContentType="application/vnd.openxmlformats-officedocument.drawingml.chart+xml"/>
  <Override PartName="/ppt/charts/chart75.xml" ContentType="application/vnd.openxmlformats-officedocument.drawingml.char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theme/theme1.xml" ContentType="application/vnd.openxmlformats-officedocument.theme+xml"/>
  <Override PartName="/ppt/charts/chart17.xml" ContentType="application/vnd.openxmlformats-officedocument.drawingml.chart+xml"/>
  <Override PartName="/ppt/charts/chart53.xml" ContentType="application/vnd.openxmlformats-officedocument.drawingml.chart+xml"/>
  <Override PartName="/ppt/charts/chart64.xml" ContentType="application/vnd.openxmlformats-officedocument.drawingml.chart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charts/chart42.xml" ContentType="application/vnd.openxmlformats-officedocument.drawingml.chart+xml"/>
  <Override PartName="/ppt/charts/chart126.xml" ContentType="application/vnd.openxmlformats-officedocument.drawingml.char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charts/chart31.xml" ContentType="application/vnd.openxmlformats-officedocument.drawingml.chart+xml"/>
  <Override PartName="/ppt/charts/chart115.xml" ContentType="application/vnd.openxmlformats-officedocument.drawingml.chart+xml"/>
  <Override PartName="/ppt/notesSlides/notesSlide23.xml" ContentType="application/vnd.openxmlformats-officedocument.presentationml.notes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charts/chart7.xml" ContentType="application/vnd.openxmlformats-officedocument.drawingml.chart+xml"/>
  <Override PartName="/ppt/charts/chart20.xml" ContentType="application/vnd.openxmlformats-officedocument.drawingml.chart+xml"/>
  <Override PartName="/ppt/notesSlides/notesSlide12.xml" ContentType="application/vnd.openxmlformats-officedocument.presentationml.notesSlide+xml"/>
  <Override PartName="/ppt/charts/chart104.xml" ContentType="application/vnd.openxmlformats-officedocument.drawingml.chart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charts/chart69.xml" ContentType="application/vnd.openxmlformats-officedocument.drawingml.chart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notesSlides/notesSlide3.xml" ContentType="application/vnd.openxmlformats-officedocument.presentationml.notesSlide+xml"/>
  <Override PartName="/ppt/charts/chart58.xml" ContentType="application/vnd.openxmlformats-officedocument.drawingml.chart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presProps.xml" ContentType="application/vnd.openxmlformats-officedocument.presentationml.presProps+xml"/>
  <Override PartName="/ppt/charts/chart36.xml" ContentType="application/vnd.openxmlformats-officedocument.drawingml.chart+xml"/>
  <Override PartName="/ppt/charts/chart47.xml" ContentType="application/vnd.openxmlformats-officedocument.drawingml.chart+xml"/>
  <Override PartName="/ppt/charts/chart83.xml" ContentType="application/vnd.openxmlformats-officedocument.drawingml.chart+xml"/>
  <Override PartName="/ppt/charts/chart94.xml" ContentType="application/vnd.openxmlformats-officedocument.drawingml.char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Layouts/slideLayout3.xml" ContentType="application/vnd.openxmlformats-officedocument.presentationml.slideLayout+xml"/>
  <Override PartName="/ppt/charts/chart25.xml" ContentType="application/vnd.openxmlformats-officedocument.drawingml.chart+xml"/>
  <Override PartName="/ppt/charts/chart72.xml" ContentType="application/vnd.openxmlformats-officedocument.drawingml.chart+xml"/>
  <Override PartName="/ppt/notesSlides/notesSlide17.xml" ContentType="application/vnd.openxmlformats-officedocument.presentationml.notesSlide+xml"/>
  <Override PartName="/ppt/charts/chart109.xml" ContentType="application/vnd.openxmlformats-officedocument.drawingml.char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charts/chart14.xml" ContentType="application/vnd.openxmlformats-officedocument.drawingml.chart+xml"/>
  <Override PartName="/ppt/charts/chart61.xml" ContentType="application/vnd.openxmlformats-officedocument.drawingml.chart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charts/chart50.xml" ContentType="application/vnd.openxmlformats-officedocument.drawingml.chart+xml"/>
  <Override PartName="/ppt/charts/chart134.xml" ContentType="application/vnd.openxmlformats-officedocument.drawingml.chart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112.xml" ContentType="application/vnd.openxmlformats-officedocument.drawingml.chart+xml"/>
  <Override PartName="/ppt/charts/chart123.xml" ContentType="application/vnd.openxmlformats-officedocument.drawingml.chart+xml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charts/chart4.xml" ContentType="application/vnd.openxmlformats-officedocument.drawingml.chart+xml"/>
  <Override PartName="/ppt/charts/chart99.xml" ContentType="application/vnd.openxmlformats-officedocument.drawingml.chart+xml"/>
  <Override PartName="/ppt/charts/chart101.xml" ContentType="application/vnd.openxmlformats-officedocument.drawingml.chart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charts/chart88.xml" ContentType="application/vnd.openxmlformats-officedocument.drawingml.char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Layouts/slideLayout8.xml" ContentType="application/vnd.openxmlformats-officedocument.presentationml.slideLayout+xml"/>
  <Override PartName="/ppt/charts/chart77.xml" ContentType="application/vnd.openxmlformats-officedocument.drawingml.chart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charts/chart19.xml" ContentType="application/vnd.openxmlformats-officedocument.drawingml.chart+xml"/>
  <Override PartName="/ppt/charts/chart55.xml" ContentType="application/vnd.openxmlformats-officedocument.drawingml.chart+xml"/>
  <Override PartName="/ppt/charts/chart66.xml" ContentType="application/vnd.openxmlformats-officedocument.drawingml.chart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charts/chart44.xml" ContentType="application/vnd.openxmlformats-officedocument.drawingml.chart+xml"/>
  <Override PartName="/ppt/charts/chart91.xml" ContentType="application/vnd.openxmlformats-officedocument.drawingml.chart+xml"/>
  <Override PartName="/ppt/charts/chart128.xml" ContentType="application/vnd.openxmlformats-officedocument.drawingml.chart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41.xml" ContentType="application/vnd.openxmlformats-officedocument.presentationml.slide+xml"/>
  <Override PartName="/ppt/charts/chart33.xml" ContentType="application/vnd.openxmlformats-officedocument.drawingml.chart+xml"/>
  <Override PartName="/ppt/charts/chart80.xml" ContentType="application/vnd.openxmlformats-officedocument.drawingml.chart+xml"/>
  <Override PartName="/ppt/charts/chart117.xml" ContentType="application/vnd.openxmlformats-officedocument.drawingml.chart+xml"/>
  <Override PartName="/ppt/notesSlides/notesSlide25.xml" ContentType="application/vnd.openxmlformats-officedocument.presentationml.notesSlide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s/slide230.xml" ContentType="application/vnd.openxmlformats-officedocument.presentationml.slide+xml"/>
  <Override PartName="/ppt/slideLayouts/slideLayout11.xml" ContentType="application/vnd.openxmlformats-officedocument.presentationml.slideLayout+xml"/>
  <Override PartName="/ppt/charts/chart9.xml" ContentType="application/vnd.openxmlformats-officedocument.drawingml.chart+xml"/>
  <Override PartName="/ppt/charts/chart11.xml" ContentType="application/vnd.openxmlformats-officedocument.drawingml.chart+xml"/>
  <Override PartName="/ppt/charts/chart22.xml" ContentType="application/vnd.openxmlformats-officedocument.drawingml.chart+xml"/>
  <Override PartName="/ppt/notesSlides/notesSlide14.xml" ContentType="application/vnd.openxmlformats-officedocument.presentationml.notesSlide+xml"/>
  <Override PartName="/ppt/charts/chart106.xml" ContentType="application/vnd.openxmlformats-officedocument.drawingml.chart+xml"/>
  <Override PartName="/ppt/slides/slide167.xml" ContentType="application/vnd.openxmlformats-officedocument.presentationml.slide+xml"/>
  <Override PartName="/ppt/charts/chart131.xml" ContentType="application/vnd.openxmlformats-officedocument.drawingml.chart+xml"/>
  <Override PartName="/ppt/slides/slide109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92.xml" ContentType="application/vnd.openxmlformats-officedocument.presentationml.slide+xml"/>
  <Override PartName="/ppt/charts/chart120.xml" ContentType="application/vnd.openxmlformats-officedocument.drawingml.chart+xml"/>
  <Override PartName="/ppt/slides/slide97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charts/chart1.xml" ContentType="application/vnd.openxmlformats-officedocument.drawingml.char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charts/chart49.xml" ContentType="application/vnd.openxmlformats-officedocument.drawingml.chart+xml"/>
  <Override PartName="/ppt/charts/chart96.xml" ContentType="application/vnd.openxmlformats-officedocument.drawingml.char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246.xml" ContentType="application/vnd.openxmlformats-officedocument.presentationml.slide+xml"/>
  <Override PartName="/ppt/slideLayouts/slideLayout5.xml" ContentType="application/vnd.openxmlformats-officedocument.presentationml.slideLayout+xml"/>
  <Override PartName="/ppt/charts/chart27.xml" ContentType="application/vnd.openxmlformats-officedocument.drawingml.chart+xml"/>
  <Override PartName="/ppt/charts/chart38.xml" ContentType="application/vnd.openxmlformats-officedocument.drawingml.chart+xml"/>
  <Override PartName="/ppt/charts/chart74.xml" ContentType="application/vnd.openxmlformats-officedocument.drawingml.chart+xml"/>
  <Override PartName="/ppt/charts/chart85.xml" ContentType="application/vnd.openxmlformats-officedocument.drawingml.chart+xml"/>
  <Override PartName="/ppt/notesSlides/notesSlide19.xml" ContentType="application/vnd.openxmlformats-officedocument.presentationml.notesSlide+xml"/>
  <Override PartName="/ppt/slides/slide53.xml" ContentType="application/vnd.openxmlformats-officedocument.presentationml.slide+xml"/>
  <Override PartName="/ppt/slides/slide235.xml" ContentType="application/vnd.openxmlformats-officedocument.presentationml.slide+xml"/>
  <Default Extension="jpeg" ContentType="image/jpeg"/>
  <Override PartName="/ppt/charts/chart16.xml" ContentType="application/vnd.openxmlformats-officedocument.drawingml.chart+xml"/>
  <Override PartName="/ppt/charts/chart63.xml" ContentType="application/vnd.openxmlformats-officedocument.drawingml.chart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charts/chart52.xml" ContentType="application/vnd.openxmlformats-officedocument.drawingml.chart+xml"/>
  <Override PartName="/ppt/charts/chart136.xml" ContentType="application/vnd.openxmlformats-officedocument.drawingml.chart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charts/chart30.xml" ContentType="application/vnd.openxmlformats-officedocument.drawingml.chart+xml"/>
  <Override PartName="/ppt/charts/chart41.xml" ContentType="application/vnd.openxmlformats-officedocument.drawingml.chart+xml"/>
  <Override PartName="/ppt/charts/chart125.xml" ContentType="application/vnd.openxmlformats-officedocument.drawingml.chart+xml"/>
  <Override PartName="/ppt/notesSlides/notesSlide22.xml" ContentType="application/vnd.openxmlformats-officedocument.presentationml.notes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charts/chart6.xml" ContentType="application/vnd.openxmlformats-officedocument.drawingml.chart+xml"/>
  <Override PartName="/ppt/notesSlides/notesSlide11.xml" ContentType="application/vnd.openxmlformats-officedocument.presentationml.notesSlide+xml"/>
  <Override PartName="/ppt/charts/chart103.xml" ContentType="application/vnd.openxmlformats-officedocument.drawingml.chart+xml"/>
  <Override PartName="/ppt/charts/chart114.xml" ContentType="application/vnd.openxmlformats-officedocument.drawingml.chart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charts/chart79.xml" ContentType="application/vnd.openxmlformats-officedocument.drawingml.chart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notesSlides/notesSlide2.xml" ContentType="application/vnd.openxmlformats-officedocument.presentationml.notesSlide+xml"/>
  <Override PartName="/ppt/charts/chart57.xml" ContentType="application/vnd.openxmlformats-officedocument.drawingml.chart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207.xml" ContentType="application/vnd.openxmlformats-officedocument.presentationml.slide+xml"/>
  <Override PartName="/ppt/charts/chart35.xml" ContentType="application/vnd.openxmlformats-officedocument.drawingml.chart+xml"/>
  <Override PartName="/ppt/charts/chart82.xml" ContentType="application/vnd.openxmlformats-officedocument.drawingml.chart+xml"/>
  <Override PartName="/ppt/charts/chart119.xml" ContentType="application/vnd.openxmlformats-officedocument.drawingml.chart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notesMasters/notesMaster1.xml" ContentType="application/vnd.openxmlformats-officedocument.presentationml.notesMaster+xml"/>
  <Override PartName="/ppt/charts/chart13.xml" ContentType="application/vnd.openxmlformats-officedocument.drawingml.chart+xml"/>
  <Override PartName="/ppt/charts/chart60.xml" ContentType="application/vnd.openxmlformats-officedocument.drawingml.chart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charts/chart122.xml" ContentType="application/vnd.openxmlformats-officedocument.drawingml.chart+xml"/>
  <Override PartName="/ppt/slides/slide99.xml" ContentType="application/vnd.openxmlformats-officedocument.presentationml.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charts/chart98.xml" ContentType="application/vnd.openxmlformats-officedocument.drawingml.chart+xml"/>
  <Override PartName="/ppt/charts/chart100.xml" ContentType="application/vnd.openxmlformats-officedocument.drawingml.chart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s/slide150.xml" ContentType="application/vnd.openxmlformats-officedocument.presentationml.slide+xml"/>
  <Override PartName="/ppt/slides/slide248.xml" ContentType="application/vnd.openxmlformats-officedocument.presentationml.slide+xml"/>
  <Override PartName="/ppt/slideLayouts/slideLayout7.xml" ContentType="application/vnd.openxmlformats-officedocument.presentationml.slideLayout+xml"/>
  <Override PartName="/ppt/charts/chart29.xml" ContentType="application/vnd.openxmlformats-officedocument.drawingml.chart+xml"/>
  <Override PartName="/ppt/charts/chart76.xml" ContentType="application/vnd.openxmlformats-officedocument.drawingml.char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3"/>
  </p:notesMasterIdLst>
  <p:sldIdLst>
    <p:sldId id="490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6" r:id="rId12"/>
    <p:sldId id="267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9" r:id="rId23"/>
    <p:sldId id="280" r:id="rId24"/>
    <p:sldId id="281" r:id="rId25"/>
    <p:sldId id="282" r:id="rId26"/>
    <p:sldId id="283" r:id="rId27"/>
    <p:sldId id="284" r:id="rId28"/>
    <p:sldId id="286" r:id="rId29"/>
    <p:sldId id="680" r:id="rId30"/>
    <p:sldId id="681" r:id="rId31"/>
    <p:sldId id="287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0" r:id="rId40"/>
    <p:sldId id="302" r:id="rId41"/>
    <p:sldId id="303" r:id="rId42"/>
    <p:sldId id="305" r:id="rId43"/>
    <p:sldId id="306" r:id="rId44"/>
    <p:sldId id="307" r:id="rId45"/>
    <p:sldId id="308" r:id="rId46"/>
    <p:sldId id="309" r:id="rId47"/>
    <p:sldId id="310" r:id="rId48"/>
    <p:sldId id="311" r:id="rId49"/>
    <p:sldId id="312" r:id="rId50"/>
    <p:sldId id="313" r:id="rId51"/>
    <p:sldId id="315" r:id="rId52"/>
    <p:sldId id="316" r:id="rId53"/>
    <p:sldId id="317" r:id="rId54"/>
    <p:sldId id="318" r:id="rId55"/>
    <p:sldId id="319" r:id="rId56"/>
    <p:sldId id="320" r:id="rId57"/>
    <p:sldId id="322" r:id="rId58"/>
    <p:sldId id="678" r:id="rId59"/>
    <p:sldId id="679" r:id="rId60"/>
    <p:sldId id="323" r:id="rId61"/>
    <p:sldId id="329" r:id="rId62"/>
    <p:sldId id="330" r:id="rId63"/>
    <p:sldId id="331" r:id="rId64"/>
    <p:sldId id="332" r:id="rId65"/>
    <p:sldId id="333" r:id="rId66"/>
    <p:sldId id="334" r:id="rId67"/>
    <p:sldId id="335" r:id="rId68"/>
    <p:sldId id="336" r:id="rId69"/>
    <p:sldId id="338" r:id="rId70"/>
    <p:sldId id="339" r:id="rId71"/>
    <p:sldId id="341" r:id="rId72"/>
    <p:sldId id="342" r:id="rId73"/>
    <p:sldId id="343" r:id="rId74"/>
    <p:sldId id="344" r:id="rId75"/>
    <p:sldId id="345" r:id="rId76"/>
    <p:sldId id="346" r:id="rId77"/>
    <p:sldId id="347" r:id="rId78"/>
    <p:sldId id="348" r:id="rId79"/>
    <p:sldId id="349" r:id="rId80"/>
    <p:sldId id="351" r:id="rId81"/>
    <p:sldId id="352" r:id="rId82"/>
    <p:sldId id="353" r:id="rId83"/>
    <p:sldId id="354" r:id="rId84"/>
    <p:sldId id="355" r:id="rId85"/>
    <p:sldId id="356" r:id="rId86"/>
    <p:sldId id="358" r:id="rId87"/>
    <p:sldId id="676" r:id="rId88"/>
    <p:sldId id="677" r:id="rId89"/>
    <p:sldId id="359" r:id="rId90"/>
    <p:sldId id="509" r:id="rId91"/>
    <p:sldId id="510" r:id="rId92"/>
    <p:sldId id="511" r:id="rId93"/>
    <p:sldId id="512" r:id="rId94"/>
    <p:sldId id="513" r:id="rId95"/>
    <p:sldId id="514" r:id="rId96"/>
    <p:sldId id="515" r:id="rId97"/>
    <p:sldId id="516" r:id="rId98"/>
    <p:sldId id="517" r:id="rId99"/>
    <p:sldId id="518" r:id="rId100"/>
    <p:sldId id="519" r:id="rId101"/>
    <p:sldId id="520" r:id="rId102"/>
    <p:sldId id="521" r:id="rId103"/>
    <p:sldId id="522" r:id="rId104"/>
    <p:sldId id="523" r:id="rId105"/>
    <p:sldId id="524" r:id="rId106"/>
    <p:sldId id="525" r:id="rId107"/>
    <p:sldId id="526" r:id="rId108"/>
    <p:sldId id="527" r:id="rId109"/>
    <p:sldId id="528" r:id="rId110"/>
    <p:sldId id="529" r:id="rId111"/>
    <p:sldId id="530" r:id="rId112"/>
    <p:sldId id="531" r:id="rId113"/>
    <p:sldId id="532" r:id="rId114"/>
    <p:sldId id="533" r:id="rId115"/>
    <p:sldId id="534" r:id="rId116"/>
    <p:sldId id="674" r:id="rId117"/>
    <p:sldId id="675" r:id="rId118"/>
    <p:sldId id="535" r:id="rId119"/>
    <p:sldId id="536" r:id="rId120"/>
    <p:sldId id="537" r:id="rId121"/>
    <p:sldId id="538" r:id="rId122"/>
    <p:sldId id="539" r:id="rId123"/>
    <p:sldId id="540" r:id="rId124"/>
    <p:sldId id="541" r:id="rId125"/>
    <p:sldId id="542" r:id="rId126"/>
    <p:sldId id="543" r:id="rId127"/>
    <p:sldId id="544" r:id="rId128"/>
    <p:sldId id="545" r:id="rId129"/>
    <p:sldId id="546" r:id="rId130"/>
    <p:sldId id="547" r:id="rId131"/>
    <p:sldId id="548" r:id="rId132"/>
    <p:sldId id="549" r:id="rId133"/>
    <p:sldId id="550" r:id="rId134"/>
    <p:sldId id="551" r:id="rId135"/>
    <p:sldId id="552" r:id="rId136"/>
    <p:sldId id="553" r:id="rId137"/>
    <p:sldId id="554" r:id="rId138"/>
    <p:sldId id="555" r:id="rId139"/>
    <p:sldId id="556" r:id="rId140"/>
    <p:sldId id="557" r:id="rId141"/>
    <p:sldId id="558" r:id="rId142"/>
    <p:sldId id="559" r:id="rId143"/>
    <p:sldId id="560" r:id="rId144"/>
    <p:sldId id="561" r:id="rId145"/>
    <p:sldId id="672" r:id="rId146"/>
    <p:sldId id="673" r:id="rId147"/>
    <p:sldId id="562" r:id="rId148"/>
    <p:sldId id="563" r:id="rId149"/>
    <p:sldId id="564" r:id="rId150"/>
    <p:sldId id="565" r:id="rId151"/>
    <p:sldId id="566" r:id="rId152"/>
    <p:sldId id="567" r:id="rId153"/>
    <p:sldId id="568" r:id="rId154"/>
    <p:sldId id="569" r:id="rId155"/>
    <p:sldId id="570" r:id="rId156"/>
    <p:sldId id="571" r:id="rId157"/>
    <p:sldId id="572" r:id="rId158"/>
    <p:sldId id="573" r:id="rId159"/>
    <p:sldId id="574" r:id="rId160"/>
    <p:sldId id="575" r:id="rId161"/>
    <p:sldId id="576" r:id="rId162"/>
    <p:sldId id="577" r:id="rId163"/>
    <p:sldId id="578" r:id="rId164"/>
    <p:sldId id="579" r:id="rId165"/>
    <p:sldId id="580" r:id="rId166"/>
    <p:sldId id="581" r:id="rId167"/>
    <p:sldId id="582" r:id="rId168"/>
    <p:sldId id="583" r:id="rId169"/>
    <p:sldId id="584" r:id="rId170"/>
    <p:sldId id="585" r:id="rId171"/>
    <p:sldId id="586" r:id="rId172"/>
    <p:sldId id="587" r:id="rId173"/>
    <p:sldId id="588" r:id="rId174"/>
    <p:sldId id="670" r:id="rId175"/>
    <p:sldId id="671" r:id="rId176"/>
    <p:sldId id="589" r:id="rId177"/>
    <p:sldId id="590" r:id="rId178"/>
    <p:sldId id="591" r:id="rId179"/>
    <p:sldId id="592" r:id="rId180"/>
    <p:sldId id="593" r:id="rId181"/>
    <p:sldId id="594" r:id="rId182"/>
    <p:sldId id="595" r:id="rId183"/>
    <p:sldId id="596" r:id="rId184"/>
    <p:sldId id="597" r:id="rId185"/>
    <p:sldId id="598" r:id="rId186"/>
    <p:sldId id="599" r:id="rId187"/>
    <p:sldId id="600" r:id="rId188"/>
    <p:sldId id="601" r:id="rId189"/>
    <p:sldId id="602" r:id="rId190"/>
    <p:sldId id="603" r:id="rId191"/>
    <p:sldId id="604" r:id="rId192"/>
    <p:sldId id="605" r:id="rId193"/>
    <p:sldId id="606" r:id="rId194"/>
    <p:sldId id="607" r:id="rId195"/>
    <p:sldId id="608" r:id="rId196"/>
    <p:sldId id="609" r:id="rId197"/>
    <p:sldId id="610" r:id="rId198"/>
    <p:sldId id="611" r:id="rId199"/>
    <p:sldId id="612" r:id="rId200"/>
    <p:sldId id="613" r:id="rId201"/>
    <p:sldId id="614" r:id="rId202"/>
    <p:sldId id="615" r:id="rId203"/>
    <p:sldId id="668" r:id="rId204"/>
    <p:sldId id="669" r:id="rId205"/>
    <p:sldId id="616" r:id="rId206"/>
    <p:sldId id="620" r:id="rId207"/>
    <p:sldId id="621" r:id="rId208"/>
    <p:sldId id="622" r:id="rId209"/>
    <p:sldId id="623" r:id="rId210"/>
    <p:sldId id="624" r:id="rId211"/>
    <p:sldId id="625" r:id="rId212"/>
    <p:sldId id="626" r:id="rId213"/>
    <p:sldId id="627" r:id="rId214"/>
    <p:sldId id="628" r:id="rId215"/>
    <p:sldId id="629" r:id="rId216"/>
    <p:sldId id="630" r:id="rId217"/>
    <p:sldId id="631" r:id="rId218"/>
    <p:sldId id="632" r:id="rId219"/>
    <p:sldId id="633" r:id="rId220"/>
    <p:sldId id="634" r:id="rId221"/>
    <p:sldId id="635" r:id="rId222"/>
    <p:sldId id="636" r:id="rId223"/>
    <p:sldId id="637" r:id="rId224"/>
    <p:sldId id="638" r:id="rId225"/>
    <p:sldId id="639" r:id="rId226"/>
    <p:sldId id="640" r:id="rId227"/>
    <p:sldId id="641" r:id="rId228"/>
    <p:sldId id="642" r:id="rId229"/>
    <p:sldId id="643" r:id="rId230"/>
    <p:sldId id="644" r:id="rId231"/>
    <p:sldId id="645" r:id="rId232"/>
    <p:sldId id="664" r:id="rId233"/>
    <p:sldId id="665" r:id="rId234"/>
    <p:sldId id="646" r:id="rId235"/>
    <p:sldId id="647" r:id="rId236"/>
    <p:sldId id="648" r:id="rId237"/>
    <p:sldId id="649" r:id="rId238"/>
    <p:sldId id="650" r:id="rId239"/>
    <p:sldId id="651" r:id="rId240"/>
    <p:sldId id="652" r:id="rId241"/>
    <p:sldId id="653" r:id="rId242"/>
    <p:sldId id="654" r:id="rId243"/>
    <p:sldId id="655" r:id="rId244"/>
    <p:sldId id="656" r:id="rId245"/>
    <p:sldId id="657" r:id="rId246"/>
    <p:sldId id="658" r:id="rId247"/>
    <p:sldId id="659" r:id="rId248"/>
    <p:sldId id="660" r:id="rId249"/>
    <p:sldId id="661" r:id="rId250"/>
    <p:sldId id="662" r:id="rId251"/>
    <p:sldId id="663" r:id="rId252"/>
  </p:sldIdLst>
  <p:sldSz cx="9144000" cy="6858000" type="screen4x3"/>
  <p:notesSz cx="7099300" cy="10234613"/>
  <p:defaultTextStyle>
    <a:defPPr>
      <a:defRPr lang="pt-BR"/>
    </a:defPPr>
    <a:lvl1pPr algn="l" defTabSz="912813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5613" indent="1588" algn="l" defTabSz="912813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2813" indent="1588" algn="l" defTabSz="912813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0013" indent="1588" algn="l" defTabSz="912813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7213" indent="1588" algn="l" defTabSz="912813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000080"/>
    </p:penClr>
  </p:showPr>
</p:presentationPr>
</file>

<file path=ppt/tableStyles.xml><?xml version="1.0" encoding="utf-8"?>
<a:tblStyleLst xmlns:a="http://schemas.openxmlformats.org/drawingml/2006/main" def="{5C22544A-7EE6-4342-B048-85BDC9FD1C3A}">
  <a:tblStyle styleId="{68D230F3-CF80-4859-8CE7-A43EE81993B5}" styleName="Estilo Claro 1 - Ênfase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940675A-B579-460E-94D1-54222C63F5DA}" styleName="Nenhum Estilo, Grade de Tabe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27814" autoAdjust="0"/>
    <p:restoredTop sz="94640" autoAdjust="0"/>
  </p:normalViewPr>
  <p:slideViewPr>
    <p:cSldViewPr>
      <p:cViewPr varScale="1">
        <p:scale>
          <a:sx n="74" d="100"/>
          <a:sy n="74" d="100"/>
        </p:scale>
        <p:origin x="-750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3586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38" Type="http://schemas.openxmlformats.org/officeDocument/2006/relationships/slide" Target="slides/slide237.xml"/><Relationship Id="rId254" Type="http://schemas.openxmlformats.org/officeDocument/2006/relationships/presProps" Target="presProps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244" Type="http://schemas.openxmlformats.org/officeDocument/2006/relationships/slide" Target="slides/slide243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slide" Target="slides/slide233.xml"/><Relationship Id="rId239" Type="http://schemas.openxmlformats.org/officeDocument/2006/relationships/slide" Target="slides/slide238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0" Type="http://schemas.openxmlformats.org/officeDocument/2006/relationships/slide" Target="slides/slide249.xml"/><Relationship Id="rId255" Type="http://schemas.openxmlformats.org/officeDocument/2006/relationships/viewProps" Target="viewProps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slide" Target="slides/slide239.xml"/><Relationship Id="rId245" Type="http://schemas.openxmlformats.org/officeDocument/2006/relationships/slide" Target="slides/slide244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1" Type="http://schemas.openxmlformats.org/officeDocument/2006/relationships/slide" Target="slides/slide250.xml"/><Relationship Id="rId256" Type="http://schemas.openxmlformats.org/officeDocument/2006/relationships/theme" Target="theme/theme1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slide" Target="slides/slide240.xml"/><Relationship Id="rId246" Type="http://schemas.openxmlformats.org/officeDocument/2006/relationships/slide" Target="slides/slide245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tableStyles" Target="tableStyles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notesMaster" Target="notesMasters/notesMaster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1%20-%20inco.xls" TargetMode="External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a.xls" TargetMode="External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7.xls" TargetMode="External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a.xls" TargetMode="External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a.xls" TargetMode="External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7.xls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a.xls" TargetMode="External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7.xls" TargetMode="External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7.xls" TargetMode="External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1).xlsx" TargetMode="External"/></Relationships>
</file>

<file path=ppt/charts/_rels/chart12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8.xls" TargetMode="External"/></Relationships>
</file>

<file path=ppt/charts/_rels/chart12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1%20-%20inco.xls" TargetMode="External"/></Relationships>
</file>

<file path=ppt/charts/_rels/chart13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3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%20evolu&#231;&#227;o.xls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1%20-%20inco.xls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1%20-%20inco.xls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%20(Salvo%20automaticamente)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%20(Salvo%20automaticamente)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2)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.xlsx" TargetMode="Externa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2).xlsx" TargetMode="Externa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2).xlsx" TargetMode="Externa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2).xlsx" TargetMode="Externa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%20evolu&#231;&#227;o.xls" TargetMode="External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%20evolu&#231;&#227;o.xls" TargetMode="External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2).xlsx" TargetMode="Externa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2%20-%20inco.xls" TargetMode="Externa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2).xlsx" TargetMode="Externa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2).xlsx" TargetMode="Externa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2%20-%20inco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1).xlsx" TargetMode="External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2).xlsx" TargetMode="Externa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2%20-%20inco.xls" TargetMode="Externa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2%20-%20inco.xls" TargetMode="Externa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Regi&#227;o%20(2001).xlsx" TargetMode="Externa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3.xls" TargetMode="External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3.xls" TargetMode="Externa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3.xls" TargetMode="Externa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3.xls" TargetMode="Externa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3.xls" TargetMode="External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4.xls" TargetMode="Externa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4.xls" TargetMode="External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4.xls" TargetMode="Externa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4.xls" TargetMode="External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4.xls" TargetMode="External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5.xls" TargetMode="Externa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5.xls" TargetMode="External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5.xls" TargetMode="External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5.xls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user\Meus%20documentos\Fernanda\Banco%20de%20dados%20do%20CBCE\Dados%20Estatisticos%20do%20CBCE%20%20-%20Nacional%20(Ano%20de%202001).xlsx" TargetMode="External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5.xls" TargetMode="Externa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Pasta2" TargetMode="Externa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6.xls" TargetMode="External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6.xls" TargetMode="External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2006.xls" TargetMode="External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6.xls" TargetMode="External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Chris\Desktop\cbce%20em%20n&#250;meros\cbce%20em%20numeros2006.xls" TargetMode="External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bce%20em%20numeros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tx>
            <c:strRef>
              <c:f>Sócios!$B$1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Sócios!$A$2:$A$26</c:f>
              <c:strCache>
                <c:ptCount val="25"/>
                <c:pt idx="0">
                  <c:v>AC</c:v>
                </c:pt>
                <c:pt idx="1">
                  <c:v>PI </c:v>
                </c:pt>
                <c:pt idx="2">
                  <c:v>AP</c:v>
                </c:pt>
                <c:pt idx="3">
                  <c:v>AM</c:v>
                </c:pt>
                <c:pt idx="4">
                  <c:v>CE</c:v>
                </c:pt>
                <c:pt idx="5">
                  <c:v>MT</c:v>
                </c:pt>
                <c:pt idx="6">
                  <c:v>TO</c:v>
                </c:pt>
                <c:pt idx="7">
                  <c:v>SE</c:v>
                </c:pt>
                <c:pt idx="8">
                  <c:v>MS</c:v>
                </c:pt>
                <c:pt idx="9">
                  <c:v>MA</c:v>
                </c:pt>
                <c:pt idx="10">
                  <c:v>PB</c:v>
                </c:pt>
                <c:pt idx="11">
                  <c:v>PA</c:v>
                </c:pt>
                <c:pt idx="12">
                  <c:v>AL</c:v>
                </c:pt>
                <c:pt idx="13">
                  <c:v>DF</c:v>
                </c:pt>
                <c:pt idx="14">
                  <c:v>RN</c:v>
                </c:pt>
                <c:pt idx="15">
                  <c:v>PE</c:v>
                </c:pt>
                <c:pt idx="16">
                  <c:v>ES </c:v>
                </c:pt>
                <c:pt idx="17">
                  <c:v>BA</c:v>
                </c:pt>
                <c:pt idx="18">
                  <c:v>SC</c:v>
                </c:pt>
                <c:pt idx="19">
                  <c:v>RS</c:v>
                </c:pt>
                <c:pt idx="20">
                  <c:v>PR</c:v>
                </c:pt>
                <c:pt idx="21">
                  <c:v>GO</c:v>
                </c:pt>
                <c:pt idx="22">
                  <c:v>MG</c:v>
                </c:pt>
                <c:pt idx="23">
                  <c:v>RJ</c:v>
                </c:pt>
                <c:pt idx="24">
                  <c:v>SP</c:v>
                </c:pt>
              </c:strCache>
            </c:strRef>
          </c:cat>
          <c:val>
            <c:numRef>
              <c:f>Sócios!$B$2:$B$26</c:f>
              <c:numCache>
                <c:formatCode>General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3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4</c:v>
                </c:pt>
                <c:pt idx="9">
                  <c:v>6</c:v>
                </c:pt>
                <c:pt idx="10">
                  <c:v>6</c:v>
                </c:pt>
                <c:pt idx="11">
                  <c:v>8</c:v>
                </c:pt>
                <c:pt idx="12">
                  <c:v>9</c:v>
                </c:pt>
                <c:pt idx="13">
                  <c:v>16</c:v>
                </c:pt>
                <c:pt idx="14">
                  <c:v>17</c:v>
                </c:pt>
                <c:pt idx="15">
                  <c:v>23</c:v>
                </c:pt>
                <c:pt idx="16">
                  <c:v>24</c:v>
                </c:pt>
                <c:pt idx="17">
                  <c:v>31</c:v>
                </c:pt>
                <c:pt idx="18">
                  <c:v>37</c:v>
                </c:pt>
                <c:pt idx="19">
                  <c:v>42</c:v>
                </c:pt>
                <c:pt idx="20">
                  <c:v>48</c:v>
                </c:pt>
                <c:pt idx="21">
                  <c:v>54</c:v>
                </c:pt>
                <c:pt idx="22">
                  <c:v>68</c:v>
                </c:pt>
                <c:pt idx="23">
                  <c:v>70</c:v>
                </c:pt>
                <c:pt idx="24">
                  <c:v>134</c:v>
                </c:pt>
              </c:numCache>
            </c:numRef>
          </c:val>
        </c:ser>
        <c:ser>
          <c:idx val="1"/>
          <c:order val="1"/>
          <c:tx>
            <c:strRef>
              <c:f>Sócios!$C$1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Sócios!$A$2:$A$26</c:f>
              <c:strCache>
                <c:ptCount val="25"/>
                <c:pt idx="0">
                  <c:v>AC</c:v>
                </c:pt>
                <c:pt idx="1">
                  <c:v>PI </c:v>
                </c:pt>
                <c:pt idx="2">
                  <c:v>AP</c:v>
                </c:pt>
                <c:pt idx="3">
                  <c:v>AM</c:v>
                </c:pt>
                <c:pt idx="4">
                  <c:v>CE</c:v>
                </c:pt>
                <c:pt idx="5">
                  <c:v>MT</c:v>
                </c:pt>
                <c:pt idx="6">
                  <c:v>TO</c:v>
                </c:pt>
                <c:pt idx="7">
                  <c:v>SE</c:v>
                </c:pt>
                <c:pt idx="8">
                  <c:v>MS</c:v>
                </c:pt>
                <c:pt idx="9">
                  <c:v>MA</c:v>
                </c:pt>
                <c:pt idx="10">
                  <c:v>PB</c:v>
                </c:pt>
                <c:pt idx="11">
                  <c:v>PA</c:v>
                </c:pt>
                <c:pt idx="12">
                  <c:v>AL</c:v>
                </c:pt>
                <c:pt idx="13">
                  <c:v>DF</c:v>
                </c:pt>
                <c:pt idx="14">
                  <c:v>RN</c:v>
                </c:pt>
                <c:pt idx="15">
                  <c:v>PE</c:v>
                </c:pt>
                <c:pt idx="16">
                  <c:v>ES </c:v>
                </c:pt>
                <c:pt idx="17">
                  <c:v>BA</c:v>
                </c:pt>
                <c:pt idx="18">
                  <c:v>SC</c:v>
                </c:pt>
                <c:pt idx="19">
                  <c:v>RS</c:v>
                </c:pt>
                <c:pt idx="20">
                  <c:v>PR</c:v>
                </c:pt>
                <c:pt idx="21">
                  <c:v>GO</c:v>
                </c:pt>
                <c:pt idx="22">
                  <c:v>MG</c:v>
                </c:pt>
                <c:pt idx="23">
                  <c:v>RJ</c:v>
                </c:pt>
                <c:pt idx="24">
                  <c:v>SP</c:v>
                </c:pt>
              </c:strCache>
            </c:strRef>
          </c:cat>
          <c:val>
            <c:numRef>
              <c:f>Sócios!$C$2:$C$26</c:f>
              <c:numCache>
                <c:formatCode>0.00%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1.6313213703099501E-3</c:v>
                </c:pt>
                <c:pt idx="3">
                  <c:v>4.8939641109298909E-3</c:v>
                </c:pt>
                <c:pt idx="4">
                  <c:v>4.8939641109298909E-3</c:v>
                </c:pt>
                <c:pt idx="5">
                  <c:v>4.8939641109298909E-3</c:v>
                </c:pt>
                <c:pt idx="6">
                  <c:v>4.8939641109298909E-3</c:v>
                </c:pt>
                <c:pt idx="7">
                  <c:v>4.8939641109298909E-3</c:v>
                </c:pt>
                <c:pt idx="8">
                  <c:v>6.5252854812398618E-3</c:v>
                </c:pt>
                <c:pt idx="9">
                  <c:v>9.7879282218597003E-3</c:v>
                </c:pt>
                <c:pt idx="10">
                  <c:v>9.7879282218597003E-3</c:v>
                </c:pt>
                <c:pt idx="11">
                  <c:v>1.3050570962479678E-2</c:v>
                </c:pt>
                <c:pt idx="12">
                  <c:v>1.4681892332789563E-2</c:v>
                </c:pt>
                <c:pt idx="13">
                  <c:v>2.6101141924959523E-2</c:v>
                </c:pt>
                <c:pt idx="14">
                  <c:v>2.7732463295269252E-2</c:v>
                </c:pt>
                <c:pt idx="15">
                  <c:v>3.7520391517129138E-2</c:v>
                </c:pt>
                <c:pt idx="16">
                  <c:v>3.9151712887439079E-2</c:v>
                </c:pt>
                <c:pt idx="17">
                  <c:v>5.0570962479608482E-2</c:v>
                </c:pt>
                <c:pt idx="18">
                  <c:v>6.0358890701468194E-2</c:v>
                </c:pt>
                <c:pt idx="19">
                  <c:v>6.8515497553018709E-2</c:v>
                </c:pt>
                <c:pt idx="20">
                  <c:v>7.8303425774877713E-2</c:v>
                </c:pt>
                <c:pt idx="21">
                  <c:v>8.8091353996738425E-2</c:v>
                </c:pt>
                <c:pt idx="22">
                  <c:v>0.11092985318107669</c:v>
                </c:pt>
                <c:pt idx="23">
                  <c:v>0.11419249592169728</c:v>
                </c:pt>
                <c:pt idx="24">
                  <c:v>0.21859706362153344</c:v>
                </c:pt>
              </c:numCache>
            </c:numRef>
          </c:val>
        </c:ser>
        <c:axId val="54261632"/>
        <c:axId val="54263168"/>
      </c:barChart>
      <c:catAx>
        <c:axId val="54261632"/>
        <c:scaling>
          <c:orientation val="minMax"/>
        </c:scaling>
        <c:axPos val="b"/>
        <c:tickLblPos val="nextTo"/>
        <c:txPr>
          <a:bodyPr/>
          <a:lstStyle/>
          <a:p>
            <a:pPr>
              <a:defRPr sz="1400"/>
            </a:pPr>
            <a:endParaRPr lang="pt-BR"/>
          </a:p>
        </c:txPr>
        <c:crossAx val="54263168"/>
        <c:crosses val="autoZero"/>
        <c:auto val="1"/>
        <c:lblAlgn val="ctr"/>
        <c:lblOffset val="100"/>
      </c:catAx>
      <c:valAx>
        <c:axId val="54263168"/>
        <c:scaling>
          <c:orientation val="minMax"/>
        </c:scaling>
        <c:axPos val="l"/>
        <c:majorGridlines/>
        <c:numFmt formatCode="General" sourceLinked="1"/>
        <c:tickLblPos val="nextTo"/>
        <c:crossAx val="54261632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região'!$B$33:$B$34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região'!$B$35:$B$39</c:f>
              <c:numCache>
                <c:formatCode>0.00%</c:formatCode>
                <c:ptCount val="5"/>
                <c:pt idx="0">
                  <c:v>0.14893617021276606</c:v>
                </c:pt>
                <c:pt idx="1">
                  <c:v>0.26605504587155965</c:v>
                </c:pt>
                <c:pt idx="2">
                  <c:v>0.14893617021276606</c:v>
                </c:pt>
                <c:pt idx="3">
                  <c:v>0.16756756756756769</c:v>
                </c:pt>
                <c:pt idx="4">
                  <c:v>4.1176470588235294E-2</c:v>
                </c:pt>
              </c:numCache>
            </c:numRef>
          </c:val>
        </c:ser>
        <c:ser>
          <c:idx val="1"/>
          <c:order val="1"/>
          <c:tx>
            <c:strRef>
              <c:f>'Titulação região'!$C$33:$C$34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região'!$C$35:$C$39</c:f>
              <c:numCache>
                <c:formatCode>0.00%</c:formatCode>
                <c:ptCount val="5"/>
                <c:pt idx="0">
                  <c:v>0</c:v>
                </c:pt>
                <c:pt idx="1">
                  <c:v>0.10091743119266045</c:v>
                </c:pt>
                <c:pt idx="2">
                  <c:v>0.10638297872340426</c:v>
                </c:pt>
                <c:pt idx="3">
                  <c:v>0.22702702702702704</c:v>
                </c:pt>
                <c:pt idx="4">
                  <c:v>0.10588235294117652</c:v>
                </c:pt>
              </c:numCache>
            </c:numRef>
          </c:val>
        </c:ser>
        <c:ser>
          <c:idx val="2"/>
          <c:order val="2"/>
          <c:tx>
            <c:strRef>
              <c:f>'Titulação região'!$D$33:$D$34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região'!$D$35:$D$39</c:f>
              <c:numCache>
                <c:formatCode>0.00%</c:formatCode>
                <c:ptCount val="5"/>
                <c:pt idx="0">
                  <c:v>4.2553191489361722E-2</c:v>
                </c:pt>
                <c:pt idx="1">
                  <c:v>0.15596330275229395</c:v>
                </c:pt>
                <c:pt idx="2">
                  <c:v>4.2553191489361722E-2</c:v>
                </c:pt>
                <c:pt idx="3">
                  <c:v>0.32972972972973003</c:v>
                </c:pt>
                <c:pt idx="4">
                  <c:v>0.18823529411764731</c:v>
                </c:pt>
              </c:numCache>
            </c:numRef>
          </c:val>
        </c:ser>
        <c:ser>
          <c:idx val="3"/>
          <c:order val="3"/>
          <c:tx>
            <c:strRef>
              <c:f>'Titulação região'!$E$33:$E$34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região'!$E$35:$E$39</c:f>
              <c:numCache>
                <c:formatCode>0.00%</c:formatCode>
                <c:ptCount val="5"/>
                <c:pt idx="0">
                  <c:v>2.1276595744680847E-2</c:v>
                </c:pt>
                <c:pt idx="1">
                  <c:v>6.4220183486238536E-2</c:v>
                </c:pt>
                <c:pt idx="2">
                  <c:v>4.2553191489361722E-2</c:v>
                </c:pt>
                <c:pt idx="3">
                  <c:v>8.1081081081081086E-2</c:v>
                </c:pt>
                <c:pt idx="4">
                  <c:v>7.647058823529411E-2</c:v>
                </c:pt>
              </c:numCache>
            </c:numRef>
          </c:val>
        </c:ser>
        <c:ser>
          <c:idx val="4"/>
          <c:order val="4"/>
          <c:tx>
            <c:strRef>
              <c:f>'Titulação região'!$F$33:$F$34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região'!$F$35:$F$39</c:f>
              <c:numCache>
                <c:formatCode>0.00%</c:formatCode>
                <c:ptCount val="5"/>
                <c:pt idx="0">
                  <c:v>0</c:v>
                </c:pt>
                <c:pt idx="1">
                  <c:v>3.6697247706422076E-2</c:v>
                </c:pt>
                <c:pt idx="2">
                  <c:v>4.2553191489361722E-2</c:v>
                </c:pt>
                <c:pt idx="3">
                  <c:v>6.4864864864864882E-2</c:v>
                </c:pt>
                <c:pt idx="4">
                  <c:v>2.9411764705882353E-2</c:v>
                </c:pt>
              </c:numCache>
            </c:numRef>
          </c:val>
        </c:ser>
        <c:axId val="123827712"/>
        <c:axId val="123829248"/>
      </c:barChart>
      <c:catAx>
        <c:axId val="123827712"/>
        <c:scaling>
          <c:orientation val="minMax"/>
        </c:scaling>
        <c:axPos val="b"/>
        <c:numFmt formatCode="General" sourceLinked="1"/>
        <c:tickLblPos val="nextTo"/>
        <c:crossAx val="123829248"/>
        <c:crosses val="autoZero"/>
        <c:auto val="1"/>
        <c:lblAlgn val="ctr"/>
        <c:lblOffset val="100"/>
      </c:catAx>
      <c:valAx>
        <c:axId val="123829248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2382771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1"/>
          <c:order val="1"/>
          <c:tx>
            <c:strRef>
              <c:f>Sócios!$C$1</c:f>
            </c:strRef>
          </c:tx>
          <c:cat>
            <c:multiLvlStrRef>
              <c:f>Sócios!$A$2:$A$6</c:f>
            </c:multiLvlStrRef>
          </c:cat>
          <c:val>
            <c:numRef>
              <c:f>Sócios!$C$2:$C$6</c:f>
            </c:numRef>
          </c:val>
        </c:ser>
        <c:ser>
          <c:idx val="0"/>
          <c:order val="0"/>
          <c:tx>
            <c:strRef>
              <c:f>'[cbce em numeros.xls]Por região (2)'!$C$3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69676D">
                <a:lumMod val="75000"/>
              </a:srgbClr>
            </a:solidFill>
          </c:spPr>
          <c:cat>
            <c:strRef>
              <c:f>'[cbce em numeros.xls]Por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Sul</c:v>
                </c:pt>
                <c:pt idx="4">
                  <c:v>Nordeste</c:v>
                </c:pt>
                <c:pt idx="5">
                  <c:v>Sudeste </c:v>
                </c:pt>
              </c:strCache>
            </c:strRef>
          </c:cat>
          <c:val>
            <c:numRef>
              <c:f>'[cbce em numeros.xls]Por região (2)'!$C$4:$C$9</c:f>
              <c:numCache>
                <c:formatCode>0.0000</c:formatCode>
                <c:ptCount val="6"/>
                <c:pt idx="0">
                  <c:v>1.6207455429497765E-3</c:v>
                </c:pt>
                <c:pt idx="1">
                  <c:v>4.2139384116693733E-2</c:v>
                </c:pt>
                <c:pt idx="2">
                  <c:v>0.14505672609400325</c:v>
                </c:pt>
                <c:pt idx="3">
                  <c:v>0.20664505672609576</c:v>
                </c:pt>
                <c:pt idx="4">
                  <c:v>0.24149108589951548</c:v>
                </c:pt>
                <c:pt idx="5">
                  <c:v>0.36304700162074582</c:v>
                </c:pt>
              </c:numCache>
            </c:numRef>
          </c:val>
        </c:ser>
        <c:axId val="158214016"/>
        <c:axId val="158215552"/>
      </c:barChart>
      <c:catAx>
        <c:axId val="158214016"/>
        <c:scaling>
          <c:orientation val="minMax"/>
        </c:scaling>
        <c:axPos val="b"/>
        <c:tickLblPos val="nextTo"/>
        <c:txPr>
          <a:bodyPr/>
          <a:lstStyle/>
          <a:p>
            <a:pPr>
              <a:defRPr sz="1050">
                <a:solidFill>
                  <a:schemeClr val="bg1"/>
                </a:solidFill>
              </a:defRPr>
            </a:pPr>
            <a:endParaRPr lang="pt-BR"/>
          </a:p>
        </c:txPr>
        <c:crossAx val="158215552"/>
        <c:crosses val="autoZero"/>
        <c:auto val="1"/>
        <c:lblAlgn val="ctr"/>
        <c:lblOffset val="100"/>
      </c:catAx>
      <c:valAx>
        <c:axId val="15821555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0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58214016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</c:chart>
  <c:externalData r:id="rId1"/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 dirty="0" err="1">
                        <a:solidFill>
                          <a:schemeClr val="bg1"/>
                        </a:solidFill>
                      </a:rPr>
                      <a:t>Feminino</a:t>
                    </a:r>
                    <a:r>
                      <a:rPr lang="en-US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590</a:t>
                    </a:r>
                  </a:p>
                  <a:p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49,50%</a:t>
                    </a:r>
                  </a:p>
                </c:rich>
              </c:tx>
              <c:dLblPos val="ctr"/>
              <c:showVal val="1"/>
              <c:showCatName val="1"/>
              <c:separator>
</c:separator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 err="1">
                        <a:solidFill>
                          <a:schemeClr val="bg1"/>
                        </a:solidFill>
                      </a:rPr>
                      <a:t>Masculino</a:t>
                    </a:r>
                    <a:r>
                      <a:rPr lang="en-US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602</a:t>
                    </a:r>
                  </a:p>
                  <a:p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50,50%</a:t>
                    </a:r>
                    <a:endParaRPr lang="en-US" dirty="0">
                      <a:solidFill>
                        <a:schemeClr val="bg1"/>
                      </a:solidFill>
                    </a:endParaRPr>
                  </a:p>
                </c:rich>
              </c:tx>
              <c:dLblPos val="ctr"/>
              <c:showVal val="1"/>
              <c:showCatName val="1"/>
              <c:separator>
</c:separator>
            </c:dLbl>
            <c:txPr>
              <a:bodyPr/>
              <a:lstStyle/>
              <a:p>
                <a:pPr>
                  <a:defRPr sz="1800">
                    <a:solidFill>
                      <a:schemeClr val="bg1"/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pt-BR"/>
              </a:p>
            </c:txPr>
            <c:dLblPos val="ctr"/>
            <c:showVal val="1"/>
            <c:showCatName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590</c:v>
                </c:pt>
                <c:pt idx="2">
                  <c:v>602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0.49496644295302256</c:v>
                </c:pt>
                <c:pt idx="2">
                  <c:v>0.5050335570469795</c:v>
                </c:pt>
              </c:numCache>
            </c:numRef>
          </c:val>
        </c:ser>
        <c:firstSliceAng val="0"/>
      </c:pieChart>
    </c:plotArea>
    <c:plotVisOnly val="1"/>
  </c:chart>
  <c:externalData r:id="rId1"/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Estudantes
409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33,14%</a:t>
                    </a:r>
                  </a:p>
                </c:rich>
              </c:tx>
              <c:showVal val="1"/>
              <c:showCatName val="1"/>
              <c:separator>
</c:separator>
            </c:dLbl>
            <c:dLbl>
              <c:idx val="1"/>
              <c:layout>
                <c:manualLayout>
                  <c:x val="0.12425678040245097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Efetivo
783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63,45%</a:t>
                    </a:r>
                  </a:p>
                </c:rich>
              </c:tx>
              <c:showVal val="1"/>
              <c:showCatName val="1"/>
              <c:separator>
</c:separator>
            </c:dLbl>
            <c:dLbl>
              <c:idx val="2"/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Institucional
42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3,41%</a:t>
                    </a:r>
                  </a:p>
                </c:rich>
              </c:tx>
              <c:showVal val="1"/>
              <c:showCatName val="1"/>
              <c:separator>
</c:separator>
            </c:dLbl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</a:defRPr>
                </a:pPr>
                <a:endParaRPr lang="pt-BR"/>
              </a:p>
            </c:txPr>
            <c:showVal val="1"/>
            <c:showCatName val="1"/>
            <c:separator>
</c:separator>
            <c:showLeaderLines val="1"/>
            <c:leaderLines>
              <c:spPr>
                <a:ln>
                  <a:solidFill>
                    <a:schemeClr val="bg1"/>
                  </a:solidFill>
                </a:ln>
              </c:spPr>
            </c:leaderLines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409</c:v>
                </c:pt>
                <c:pt idx="1">
                  <c:v>783</c:v>
                </c:pt>
                <c:pt idx="2">
                  <c:v>42</c:v>
                </c:pt>
              </c:numCache>
            </c:numRef>
          </c:val>
        </c:ser>
        <c:firstSliceAng val="0"/>
      </c:pieChart>
    </c:plotArea>
    <c:plotVisOnly val="1"/>
  </c:chart>
  <c:externalData r:id="rId1"/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spPr>
            <a:solidFill>
              <a:schemeClr val="bg2">
                <a:lumMod val="75000"/>
              </a:schemeClr>
            </a:solidFill>
          </c:spPr>
          <c:cat>
            <c:strRef>
              <c:f>Titulação!$A$2:$A$5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Titulação!$B$2:$B$5</c:f>
              <c:numCache>
                <c:formatCode>General</c:formatCode>
                <c:ptCount val="4"/>
                <c:pt idx="0">
                  <c:v>327</c:v>
                </c:pt>
                <c:pt idx="1">
                  <c:v>84</c:v>
                </c:pt>
                <c:pt idx="2">
                  <c:v>227</c:v>
                </c:pt>
                <c:pt idx="3">
                  <c:v>145</c:v>
                </c:pt>
              </c:numCache>
            </c:numRef>
          </c:val>
        </c:ser>
        <c:axId val="162998912"/>
        <c:axId val="163012992"/>
      </c:barChart>
      <c:catAx>
        <c:axId val="162998912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63012992"/>
        <c:crosses val="autoZero"/>
        <c:auto val="1"/>
        <c:lblAlgn val="ctr"/>
        <c:lblOffset val="100"/>
      </c:catAx>
      <c:valAx>
        <c:axId val="16301299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txPr>
          <a:bodyPr/>
          <a:lstStyle/>
          <a:p>
            <a:pPr>
              <a:defRPr sz="1100">
                <a:solidFill>
                  <a:schemeClr val="bg1"/>
                </a:solidFill>
              </a:defRPr>
            </a:pPr>
            <a:endParaRPr lang="pt-BR"/>
          </a:p>
        </c:txPr>
        <c:crossAx val="162998912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externalData r:id="rId1"/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spPr>
            <a:solidFill>
              <a:schemeClr val="bg2">
                <a:lumMod val="75000"/>
              </a:schemeClr>
            </a:solidFill>
          </c:spPr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0.10727969348659111</c:v>
                </c:pt>
                <c:pt idx="1">
                  <c:v>0.18518518518518651</c:v>
                </c:pt>
                <c:pt idx="2">
                  <c:v>0.28991060025543114</c:v>
                </c:pt>
                <c:pt idx="3">
                  <c:v>0.41762452107279985</c:v>
                </c:pt>
              </c:numCache>
            </c:numRef>
          </c:val>
        </c:ser>
        <c:axId val="163037184"/>
        <c:axId val="163038720"/>
      </c:barChart>
      <c:catAx>
        <c:axId val="163037184"/>
        <c:scaling>
          <c:orientation val="minMax"/>
        </c:scaling>
        <c:axPos val="b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63038720"/>
        <c:crosses val="autoZero"/>
        <c:auto val="1"/>
        <c:lblAlgn val="ctr"/>
        <c:lblOffset val="100"/>
      </c:catAx>
      <c:valAx>
        <c:axId val="163038720"/>
        <c:scaling>
          <c:orientation val="minMax"/>
        </c:scaling>
        <c:axPos val="l"/>
        <c:majorGridlines/>
        <c:numFmt formatCode="0.00%" sourceLinked="0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63037184"/>
        <c:crosses val="autoZero"/>
        <c:crossBetween val="between"/>
      </c:valAx>
    </c:plotArea>
    <c:plotVisOnly val="1"/>
  </c:chart>
  <c:externalData r:id="rId1"/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12</c:v>
                </c:pt>
                <c:pt idx="1">
                  <c:v>47</c:v>
                </c:pt>
                <c:pt idx="2">
                  <c:v>28</c:v>
                </c:pt>
                <c:pt idx="3">
                  <c:v>91</c:v>
                </c:pt>
                <c:pt idx="4">
                  <c:v>51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12</c:v>
                </c:pt>
                <c:pt idx="1">
                  <c:v>45</c:v>
                </c:pt>
                <c:pt idx="2">
                  <c:v>28</c:v>
                </c:pt>
                <c:pt idx="3">
                  <c:v>67</c:v>
                </c:pt>
                <c:pt idx="4">
                  <c:v>32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4</c:v>
                </c:pt>
                <c:pt idx="1">
                  <c:v>39</c:v>
                </c:pt>
                <c:pt idx="2">
                  <c:v>34</c:v>
                </c:pt>
                <c:pt idx="3">
                  <c:v>83</c:v>
                </c:pt>
                <c:pt idx="4">
                  <c:v>67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6</c:v>
                </c:pt>
                <c:pt idx="1">
                  <c:v>20</c:v>
                </c:pt>
                <c:pt idx="2">
                  <c:v>19</c:v>
                </c:pt>
                <c:pt idx="3">
                  <c:v>57</c:v>
                </c:pt>
                <c:pt idx="4">
                  <c:v>41</c:v>
                </c:pt>
              </c:numCache>
            </c:numRef>
          </c:val>
        </c:ser>
        <c:axId val="163058816"/>
        <c:axId val="163060352"/>
      </c:barChart>
      <c:catAx>
        <c:axId val="163058816"/>
        <c:scaling>
          <c:orientation val="minMax"/>
        </c:scaling>
        <c:axPos val="b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63060352"/>
        <c:crosses val="autoZero"/>
        <c:auto val="1"/>
        <c:lblAlgn val="ctr"/>
        <c:lblOffset val="100"/>
      </c:catAx>
      <c:valAx>
        <c:axId val="16306035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63058816"/>
        <c:crosses val="autoZero"/>
        <c:crossBetween val="between"/>
      </c:valAx>
    </c:plotArea>
    <c:legend>
      <c:legendPos val="r"/>
      <c:txPr>
        <a:bodyPr/>
        <a:lstStyle/>
        <a:p>
          <a:pPr>
            <a:defRPr>
              <a:solidFill>
                <a:schemeClr val="bg1"/>
              </a:solidFill>
            </a:defRPr>
          </a:pPr>
          <a:endParaRPr lang="pt-BR"/>
        </a:p>
      </c:txPr>
    </c:legend>
    <c:plotVisOnly val="1"/>
  </c:chart>
  <c:externalData r:id="rId1"/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0.35294117647058826</c:v>
                </c:pt>
                <c:pt idx="1">
                  <c:v>0.31125827814569557</c:v>
                </c:pt>
                <c:pt idx="2">
                  <c:v>0.2568807339449547</c:v>
                </c:pt>
                <c:pt idx="3">
                  <c:v>0.30536912751677858</c:v>
                </c:pt>
                <c:pt idx="4">
                  <c:v>0.26701570680628278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0.35294117647058826</c:v>
                </c:pt>
                <c:pt idx="1">
                  <c:v>0.29801324503311261</c:v>
                </c:pt>
                <c:pt idx="2">
                  <c:v>0.2568807339449547</c:v>
                </c:pt>
                <c:pt idx="3">
                  <c:v>0.22483221476510071</c:v>
                </c:pt>
                <c:pt idx="4">
                  <c:v>0.16753926701570684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0.11764705882352942</c:v>
                </c:pt>
                <c:pt idx="1">
                  <c:v>0.25827814569536428</c:v>
                </c:pt>
                <c:pt idx="2">
                  <c:v>0.31192660550458762</c:v>
                </c:pt>
                <c:pt idx="3">
                  <c:v>0.27852348993288639</c:v>
                </c:pt>
                <c:pt idx="4">
                  <c:v>0.35078534031413611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0.17647058823529421</c:v>
                </c:pt>
                <c:pt idx="1">
                  <c:v>0.13245033112582799</c:v>
                </c:pt>
                <c:pt idx="2">
                  <c:v>0.1743119266055046</c:v>
                </c:pt>
                <c:pt idx="3">
                  <c:v>0.1912751677852349</c:v>
                </c:pt>
                <c:pt idx="4">
                  <c:v>0.21465968586387441</c:v>
                </c:pt>
              </c:numCache>
            </c:numRef>
          </c:val>
        </c:ser>
        <c:axId val="163853056"/>
        <c:axId val="163854592"/>
      </c:barChart>
      <c:catAx>
        <c:axId val="163853056"/>
        <c:scaling>
          <c:orientation val="minMax"/>
        </c:scaling>
        <c:axPos val="b"/>
        <c:numFmt formatCode="General" sourceLinked="1"/>
        <c:tickLblPos val="nextTo"/>
        <c:crossAx val="163854592"/>
        <c:crosses val="autoZero"/>
        <c:auto val="1"/>
        <c:lblAlgn val="ctr"/>
        <c:lblOffset val="100"/>
      </c:catAx>
      <c:valAx>
        <c:axId val="16385459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63853056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layout>
                <c:manualLayout>
                  <c:x val="-0.11328971031398853"/>
                  <c:y val="0.22395208690619761"/>
                </c:manualLayout>
              </c:layout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1.6315434529017243E-2"/>
                  <c:y val="-0.17774780849629329"/>
                </c:manualLayout>
              </c:layout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5549230825313604"/>
                  <c:y val="0.23799342681625488"/>
                </c:manualLayout>
              </c:layout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290</c:v>
                </c:pt>
                <c:pt idx="1">
                  <c:v>669</c:v>
                </c:pt>
                <c:pt idx="2">
                  <c:v>275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0.23500810372771491</c:v>
                </c:pt>
                <c:pt idx="1">
                  <c:v>0.54213938411669349</c:v>
                </c:pt>
                <c:pt idx="2">
                  <c:v>0.22285251215559157</c:v>
                </c:pt>
              </c:numCache>
            </c:numRef>
          </c:val>
        </c:ser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7</c:v>
                </c:pt>
                <c:pt idx="1">
                  <c:v>46</c:v>
                </c:pt>
                <c:pt idx="2">
                  <c:v>42</c:v>
                </c:pt>
                <c:pt idx="3">
                  <c:v>124</c:v>
                </c:pt>
                <c:pt idx="4">
                  <c:v>70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18</c:v>
                </c:pt>
                <c:pt idx="1">
                  <c:v>185</c:v>
                </c:pt>
                <c:pt idx="2">
                  <c:v>117</c:v>
                </c:pt>
                <c:pt idx="3">
                  <c:v>202</c:v>
                </c:pt>
                <c:pt idx="4">
                  <c:v>147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27</c:v>
                </c:pt>
                <c:pt idx="1">
                  <c:v>66</c:v>
                </c:pt>
                <c:pt idx="2">
                  <c:v>20</c:v>
                </c:pt>
                <c:pt idx="3">
                  <c:v>123</c:v>
                </c:pt>
                <c:pt idx="4">
                  <c:v>38</c:v>
                </c:pt>
              </c:numCache>
            </c:numRef>
          </c:val>
        </c:ser>
        <c:axId val="162969856"/>
        <c:axId val="163889152"/>
      </c:barChart>
      <c:catAx>
        <c:axId val="162969856"/>
        <c:scaling>
          <c:orientation val="minMax"/>
        </c:scaling>
        <c:axPos val="b"/>
        <c:tickLblPos val="nextTo"/>
        <c:crossAx val="163889152"/>
        <c:crosses val="autoZero"/>
        <c:auto val="1"/>
        <c:lblAlgn val="ctr"/>
        <c:lblOffset val="100"/>
      </c:catAx>
      <c:valAx>
        <c:axId val="163889152"/>
        <c:scaling>
          <c:orientation val="minMax"/>
        </c:scaling>
        <c:axPos val="l"/>
        <c:majorGridlines/>
        <c:numFmt formatCode="General" sourceLinked="1"/>
        <c:tickLblPos val="nextTo"/>
        <c:crossAx val="162969856"/>
        <c:crosses val="autoZero"/>
        <c:crossBetween val="between"/>
      </c:valAx>
    </c:plotArea>
    <c:legend>
      <c:legendPos val="r"/>
    </c:legend>
    <c:plotVisOnly val="1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0.13461538461538472</c:v>
                </c:pt>
                <c:pt idx="1">
                  <c:v>0.15488215488215501</c:v>
                </c:pt>
                <c:pt idx="2">
                  <c:v>0.23463687150837989</c:v>
                </c:pt>
                <c:pt idx="3">
                  <c:v>0.27616926503340777</c:v>
                </c:pt>
                <c:pt idx="4">
                  <c:v>0.27450980392156882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0.34615384615384631</c:v>
                </c:pt>
                <c:pt idx="1">
                  <c:v>0.62289562289562372</c:v>
                </c:pt>
                <c:pt idx="2">
                  <c:v>0.65363128491620115</c:v>
                </c:pt>
                <c:pt idx="3">
                  <c:v>0.44988864142538981</c:v>
                </c:pt>
                <c:pt idx="4">
                  <c:v>0.57647058823529407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0.51923076923076861</c:v>
                </c:pt>
                <c:pt idx="1">
                  <c:v>0.22222222222222221</c:v>
                </c:pt>
                <c:pt idx="2">
                  <c:v>0.11173184357541908</c:v>
                </c:pt>
                <c:pt idx="3">
                  <c:v>0.2739420935412028</c:v>
                </c:pt>
                <c:pt idx="4">
                  <c:v>0.14901960784313736</c:v>
                </c:pt>
              </c:numCache>
            </c:numRef>
          </c:val>
        </c:ser>
        <c:axId val="163907072"/>
        <c:axId val="163908608"/>
      </c:barChart>
      <c:catAx>
        <c:axId val="163907072"/>
        <c:scaling>
          <c:orientation val="minMax"/>
        </c:scaling>
        <c:axPos val="b"/>
        <c:numFmt formatCode="General" sourceLinked="1"/>
        <c:tickLblPos val="nextTo"/>
        <c:crossAx val="163908608"/>
        <c:crosses val="autoZero"/>
        <c:auto val="1"/>
        <c:lblAlgn val="ctr"/>
        <c:lblOffset val="100"/>
      </c:catAx>
      <c:valAx>
        <c:axId val="163908608"/>
        <c:scaling>
          <c:orientation val="minMax"/>
        </c:scaling>
        <c:axPos val="l"/>
        <c:majorGridlines/>
        <c:numFmt formatCode="0.00%" sourceLinked="1"/>
        <c:tickLblPos val="nextTo"/>
        <c:crossAx val="16390707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'Filhiação Institucional'!$B$1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 err="1"/>
                      <a:t>Instituição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Privada</a:t>
                    </a:r>
                    <a:r>
                      <a:rPr lang="en-US" dirty="0" smtClean="0"/>
                      <a:t> </a:t>
                    </a:r>
                  </a:p>
                  <a:p>
                    <a:r>
                      <a:rPr lang="en-US" dirty="0" smtClean="0"/>
                      <a:t>97</a:t>
                    </a:r>
                  </a:p>
                  <a:p>
                    <a:r>
                      <a:rPr lang="en-US" dirty="0" smtClean="0"/>
                      <a:t>16%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layout>
                <c:manualLayout>
                  <c:x val="-0.14506841089494693"/>
                  <c:y val="-0.20615777803596697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Instituição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Pública</a:t>
                    </a:r>
                    <a:endParaRPr lang="en-US" dirty="0" smtClean="0"/>
                  </a:p>
                  <a:p>
                    <a:r>
                      <a:rPr lang="en-US" dirty="0" smtClean="0"/>
                      <a:t>267</a:t>
                    </a:r>
                  </a:p>
                  <a:p>
                    <a:r>
                      <a:rPr lang="en-US" dirty="0" smtClean="0"/>
                      <a:t>43%</a:t>
                    </a:r>
                  </a:p>
                  <a:p>
                    <a:endParaRPr lang="en-US" dirty="0"/>
                  </a:p>
                </c:rich>
              </c:tx>
              <c:showVal val="1"/>
              <c:showCatName val="1"/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 err="1"/>
                      <a:t>Não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Informado</a:t>
                    </a:r>
                    <a:r>
                      <a:rPr lang="en-US" dirty="0" smtClean="0"/>
                      <a:t> 250</a:t>
                    </a:r>
                  </a:p>
                  <a:p>
                    <a:r>
                      <a:rPr lang="en-US" dirty="0" smtClean="0"/>
                      <a:t>41%</a:t>
                    </a:r>
                    <a:endParaRPr lang="en-US" dirty="0"/>
                  </a:p>
                </c:rich>
              </c:tx>
              <c:showVal val="1"/>
              <c:showCatName val="1"/>
            </c:dLbl>
            <c:showVal val="1"/>
            <c:showCatName val="1"/>
          </c:dLbls>
          <c:cat>
            <c:strRef>
              <c:f>'Filhiação Institucional'!$A$2:$A$4</c:f>
              <c:strCache>
                <c:ptCount val="3"/>
                <c:pt idx="0">
                  <c:v>Instituição Privada</c:v>
                </c:pt>
                <c:pt idx="1">
                  <c:v>Instituição Pública</c:v>
                </c:pt>
                <c:pt idx="2">
                  <c:v>Não Informado</c:v>
                </c:pt>
              </c:strCache>
            </c:strRef>
          </c:cat>
          <c:val>
            <c:numRef>
              <c:f>'Filhiação Institucional'!$B$2:$B$4</c:f>
              <c:numCache>
                <c:formatCode>General</c:formatCode>
                <c:ptCount val="3"/>
                <c:pt idx="0">
                  <c:v>97</c:v>
                </c:pt>
                <c:pt idx="1">
                  <c:v>267</c:v>
                </c:pt>
                <c:pt idx="2">
                  <c:v>250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93"/>
                  <c:y val="1.0416666666666666E-2"/>
                </c:manualLayout>
              </c:layout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1159</c:v>
                </c:pt>
                <c:pt idx="1">
                  <c:v>13</c:v>
                </c:pt>
                <c:pt idx="2">
                  <c:v>20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0.97231543624161165</c:v>
                </c:pt>
                <c:pt idx="1">
                  <c:v>1.0906040268456403E-2</c:v>
                </c:pt>
                <c:pt idx="2">
                  <c:v>1.6778523489933E-2</c:v>
                </c:pt>
              </c:numCache>
            </c:numRef>
          </c:val>
        </c:ser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50</c:v>
                </c:pt>
                <c:pt idx="1">
                  <c:v>276</c:v>
                </c:pt>
                <c:pt idx="2">
                  <c:v>175</c:v>
                </c:pt>
                <c:pt idx="3">
                  <c:v>414</c:v>
                </c:pt>
                <c:pt idx="4">
                  <c:v>243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0</c:v>
                </c:pt>
                <c:pt idx="1">
                  <c:v>3</c:v>
                </c:pt>
                <c:pt idx="2">
                  <c:v>3</c:v>
                </c:pt>
                <c:pt idx="3">
                  <c:v>5</c:v>
                </c:pt>
                <c:pt idx="4">
                  <c:v>2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1</c:v>
                </c:pt>
                <c:pt idx="1">
                  <c:v>11</c:v>
                </c:pt>
                <c:pt idx="2">
                  <c:v>0</c:v>
                </c:pt>
                <c:pt idx="3">
                  <c:v>6</c:v>
                </c:pt>
                <c:pt idx="4">
                  <c:v>1</c:v>
                </c:pt>
              </c:numCache>
            </c:numRef>
          </c:val>
        </c:ser>
        <c:axId val="143379840"/>
        <c:axId val="164852864"/>
      </c:barChart>
      <c:catAx>
        <c:axId val="143379840"/>
        <c:scaling>
          <c:orientation val="minMax"/>
        </c:scaling>
        <c:axPos val="b"/>
        <c:numFmt formatCode="General" sourceLinked="1"/>
        <c:tickLblPos val="nextTo"/>
        <c:crossAx val="164852864"/>
        <c:crosses val="autoZero"/>
        <c:auto val="1"/>
        <c:lblAlgn val="ctr"/>
        <c:lblOffset val="100"/>
      </c:catAx>
      <c:valAx>
        <c:axId val="164852864"/>
        <c:scaling>
          <c:orientation val="minMax"/>
        </c:scaling>
        <c:axPos val="l"/>
        <c:majorGridlines/>
        <c:numFmt formatCode="General" sourceLinked="1"/>
        <c:tickLblPos val="nextTo"/>
        <c:crossAx val="14337984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0.98039215686274439</c:v>
                </c:pt>
                <c:pt idx="1">
                  <c:v>0.95172413793103461</c:v>
                </c:pt>
                <c:pt idx="2">
                  <c:v>0.9831460674157303</c:v>
                </c:pt>
                <c:pt idx="3">
                  <c:v>0.97411764705882364</c:v>
                </c:pt>
                <c:pt idx="4">
                  <c:v>0.98780487804878103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0</c:v>
                </c:pt>
                <c:pt idx="1">
                  <c:v>1.03448275862069E-2</c:v>
                </c:pt>
                <c:pt idx="2">
                  <c:v>1.6853932584269662E-2</c:v>
                </c:pt>
                <c:pt idx="3">
                  <c:v>1.1764705882352951E-2</c:v>
                </c:pt>
                <c:pt idx="4">
                  <c:v>8.130081300813009E-3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1.9607843137254902E-2</c:v>
                </c:pt>
                <c:pt idx="1">
                  <c:v>3.7931034482758655E-2</c:v>
                </c:pt>
                <c:pt idx="2">
                  <c:v>0</c:v>
                </c:pt>
                <c:pt idx="3">
                  <c:v>1.4117647058823516E-2</c:v>
                </c:pt>
                <c:pt idx="4">
                  <c:v>4.0650406504065054E-3</c:v>
                </c:pt>
              </c:numCache>
            </c:numRef>
          </c:val>
        </c:ser>
        <c:axId val="165596160"/>
        <c:axId val="165614336"/>
      </c:barChart>
      <c:catAx>
        <c:axId val="165596160"/>
        <c:scaling>
          <c:orientation val="minMax"/>
        </c:scaling>
        <c:axPos val="b"/>
        <c:numFmt formatCode="General" sourceLinked="1"/>
        <c:tickLblPos val="nextTo"/>
        <c:crossAx val="165614336"/>
        <c:crosses val="autoZero"/>
        <c:auto val="1"/>
        <c:lblAlgn val="ctr"/>
        <c:lblOffset val="100"/>
      </c:catAx>
      <c:valAx>
        <c:axId val="165614336"/>
        <c:scaling>
          <c:orientation val="minMax"/>
        </c:scaling>
        <c:axPos val="l"/>
        <c:majorGridlines/>
        <c:numFmt formatCode="0.00%" sourceLinked="1"/>
        <c:tickLblPos val="nextTo"/>
        <c:crossAx val="16559616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41"/>
  <c:chart>
    <c:plotArea>
      <c:layout/>
      <c:barChart>
        <c:barDir val="col"/>
        <c:grouping val="stacked"/>
        <c:ser>
          <c:idx val="1"/>
          <c:order val="1"/>
          <c:spPr>
            <a:solidFill>
              <a:schemeClr val="bg2"/>
            </a:solidFill>
            <a:ln w="3175"/>
            <a:scene3d>
              <a:camera prst="orthographicFront"/>
              <a:lightRig rig="soft" dir="tl">
                <a:rot lat="0" lon="0" rev="20100000"/>
              </a:lightRig>
            </a:scene3d>
            <a:sp3d prstMaterial="matte">
              <a:bevelT w="50800" h="50800"/>
            </a:sp3d>
          </c:spPr>
          <c:cat>
            <c:multiLvlStrRef>
              <c:f>'Sócios por estado'!$A$2:$A$29</c:f>
            </c:multiLvlStrRef>
          </c:cat>
          <c:val>
            <c:numRef>
              <c:f>'Sócios por estado'!$B$2:$B$29</c:f>
            </c:numRef>
          </c:val>
        </c:ser>
        <c:ser>
          <c:idx val="0"/>
          <c:order val="0"/>
          <c:spPr>
            <a:solidFill>
              <a:schemeClr val="bg2">
                <a:lumMod val="75000"/>
                <a:alpha val="89000"/>
              </a:schemeClr>
            </a:solidFill>
            <a:ln w="0" cap="sq">
              <a:noFill/>
              <a:miter lim="800000"/>
            </a:ln>
            <a:effectLst/>
            <a:scene3d>
              <a:camera prst="orthographicFront"/>
              <a:lightRig rig="threePt" dir="t"/>
            </a:scene3d>
            <a:sp3d>
              <a:bevelT w="0" h="0"/>
            </a:sp3d>
          </c:spPr>
          <c:cat>
            <c:strRef>
              <c:f>'[cbce em numeros2008.xls]Sócios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'[cbce em numeros2008.xls]Sócios por estado'!$B$2:$B$29</c:f>
              <c:numCache>
                <c:formatCode>General</c:formatCode>
                <c:ptCount val="28"/>
                <c:pt idx="0">
                  <c:v>2</c:v>
                </c:pt>
                <c:pt idx="1">
                  <c:v>6</c:v>
                </c:pt>
                <c:pt idx="2">
                  <c:v>5</c:v>
                </c:pt>
                <c:pt idx="3">
                  <c:v>24</c:v>
                </c:pt>
                <c:pt idx="4">
                  <c:v>52</c:v>
                </c:pt>
                <c:pt idx="5">
                  <c:v>19</c:v>
                </c:pt>
                <c:pt idx="6">
                  <c:v>26</c:v>
                </c:pt>
                <c:pt idx="7">
                  <c:v>40</c:v>
                </c:pt>
                <c:pt idx="8">
                  <c:v>101</c:v>
                </c:pt>
                <c:pt idx="9">
                  <c:v>11</c:v>
                </c:pt>
                <c:pt idx="10">
                  <c:v>57</c:v>
                </c:pt>
                <c:pt idx="11">
                  <c:v>6</c:v>
                </c:pt>
                <c:pt idx="12">
                  <c:v>25</c:v>
                </c:pt>
                <c:pt idx="13">
                  <c:v>33</c:v>
                </c:pt>
                <c:pt idx="14">
                  <c:v>4</c:v>
                </c:pt>
                <c:pt idx="15">
                  <c:v>26</c:v>
                </c:pt>
                <c:pt idx="16">
                  <c:v>1</c:v>
                </c:pt>
                <c:pt idx="17">
                  <c:v>232</c:v>
                </c:pt>
                <c:pt idx="18">
                  <c:v>51</c:v>
                </c:pt>
                <c:pt idx="19">
                  <c:v>41</c:v>
                </c:pt>
                <c:pt idx="20">
                  <c:v>1</c:v>
                </c:pt>
                <c:pt idx="21">
                  <c:v>0</c:v>
                </c:pt>
                <c:pt idx="22">
                  <c:v>95</c:v>
                </c:pt>
                <c:pt idx="23">
                  <c:v>88</c:v>
                </c:pt>
                <c:pt idx="24">
                  <c:v>4</c:v>
                </c:pt>
                <c:pt idx="25">
                  <c:v>89</c:v>
                </c:pt>
                <c:pt idx="26">
                  <c:v>7</c:v>
                </c:pt>
                <c:pt idx="27">
                  <c:v>0</c:v>
                </c:pt>
              </c:numCache>
            </c:numRef>
          </c:val>
        </c:ser>
        <c:gapWidth val="45"/>
        <c:overlap val="100"/>
        <c:axId val="162351744"/>
        <c:axId val="148615552"/>
      </c:barChart>
      <c:catAx>
        <c:axId val="162351744"/>
        <c:scaling>
          <c:orientation val="minMax"/>
        </c:scaling>
        <c:axPos val="b"/>
        <c:numFmt formatCode="General" sourceLinked="1"/>
        <c:majorTickMark val="cross"/>
        <c:tickLblPos val="low"/>
        <c:txPr>
          <a:bodyPr anchor="b" anchorCtr="0"/>
          <a:lstStyle/>
          <a:p>
            <a:pPr>
              <a:defRPr sz="1200">
                <a:solidFill>
                  <a:sysClr val="windowText" lastClr="000000"/>
                </a:solidFill>
              </a:defRPr>
            </a:pPr>
            <a:endParaRPr lang="pt-BR"/>
          </a:p>
        </c:txPr>
        <c:crossAx val="148615552"/>
        <c:crosses val="autoZero"/>
        <c:auto val="1"/>
        <c:lblAlgn val="ctr"/>
        <c:lblOffset val="100"/>
      </c:catAx>
      <c:valAx>
        <c:axId val="14861555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bg1">
                      <a:lumMod val="50000"/>
                    </a:scheme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5400000" scaled="0"/>
              </a:gradFill>
            </a:ln>
          </c:spPr>
        </c:majorGridlines>
        <c:title/>
        <c:numFmt formatCode="General" sourceLinked="1"/>
        <c:tickLblPos val="nextTo"/>
        <c:txPr>
          <a:bodyPr/>
          <a:lstStyle/>
          <a:p>
            <a:pPr>
              <a:defRPr>
                <a:solidFill>
                  <a:sysClr val="windowText" lastClr="000000"/>
                </a:solidFill>
              </a:defRPr>
            </a:pPr>
            <a:endParaRPr lang="pt-BR"/>
          </a:p>
        </c:txPr>
        <c:crossAx val="162351744"/>
        <c:crosses val="autoZero"/>
        <c:crossBetween val="between"/>
      </c:valAx>
      <c:spPr>
        <a:noFill/>
        <a:ln w="12700"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spPr>
    <a:noFill/>
  </c:spPr>
  <c:externalData r:id="rId1"/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1"/>
          <c:order val="1"/>
          <c:tx>
            <c:strRef>
              <c:f>'[cbce em numeros.xls]Sócios por estado (2)'!$C$1</c:f>
            </c:strRef>
          </c:tx>
          <c:spPr>
            <a:solidFill>
              <a:schemeClr val="bg2"/>
            </a:solidFill>
          </c:spPr>
          <c:cat>
            <c:multiLvlStrRef>
              <c:f>'[cbce em numeros.xls]Sócios por estado (2)'!$A$2:$A$29</c:f>
            </c:multiLvlStrRef>
          </c:cat>
          <c:val>
            <c:numRef>
              <c:f>'[cbce em numeros.xls]Sócios por estado (2)'!$C$2:$C$29</c:f>
            </c:numRef>
          </c:val>
        </c:ser>
        <c:ser>
          <c:idx val="0"/>
          <c:order val="0"/>
          <c:tx>
            <c:strRef>
              <c:f>'[cbce em numeros2008.xls]Sócios por estado (2)'!$C$1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bg2">
                <a:lumMod val="75000"/>
              </a:schemeClr>
            </a:solidFill>
          </c:spPr>
          <c:cat>
            <c:strRef>
              <c:f>'[cbce em numeros2008.xls]Sócios por estado (2)'!$A$2:$A$29</c:f>
              <c:strCache>
                <c:ptCount val="28"/>
                <c:pt idx="0">
                  <c:v>RR</c:v>
                </c:pt>
                <c:pt idx="1">
                  <c:v>EXT</c:v>
                </c:pt>
                <c:pt idx="2">
                  <c:v>RO</c:v>
                </c:pt>
                <c:pt idx="3">
                  <c:v>PI</c:v>
                </c:pt>
                <c:pt idx="4">
                  <c:v>AC</c:v>
                </c:pt>
                <c:pt idx="5">
                  <c:v>SE</c:v>
                </c:pt>
                <c:pt idx="6">
                  <c:v>PB</c:v>
                </c:pt>
                <c:pt idx="7">
                  <c:v>AM</c:v>
                </c:pt>
                <c:pt idx="8">
                  <c:v>Al</c:v>
                </c:pt>
                <c:pt idx="9">
                  <c:v>MS</c:v>
                </c:pt>
                <c:pt idx="10">
                  <c:v>TO</c:v>
                </c:pt>
                <c:pt idx="11">
                  <c:v>MA</c:v>
                </c:pt>
                <c:pt idx="12">
                  <c:v>CE </c:v>
                </c:pt>
                <c:pt idx="13">
                  <c:v>AP</c:v>
                </c:pt>
                <c:pt idx="14">
                  <c:v>MT</c:v>
                </c:pt>
                <c:pt idx="15">
                  <c:v>DF</c:v>
                </c:pt>
                <c:pt idx="16">
                  <c:v>PE</c:v>
                </c:pt>
                <c:pt idx="17">
                  <c:v>PA</c:v>
                </c:pt>
                <c:pt idx="18">
                  <c:v>ES</c:v>
                </c:pt>
                <c:pt idx="19">
                  <c:v>RN</c:v>
                </c:pt>
                <c:pt idx="20">
                  <c:v>RJ</c:v>
                </c:pt>
                <c:pt idx="21">
                  <c:v>BA</c:v>
                </c:pt>
                <c:pt idx="22">
                  <c:v>MG</c:v>
                </c:pt>
                <c:pt idx="23">
                  <c:v>SC</c:v>
                </c:pt>
                <c:pt idx="24">
                  <c:v>SP</c:v>
                </c:pt>
                <c:pt idx="25">
                  <c:v>RS</c:v>
                </c:pt>
                <c:pt idx="26">
                  <c:v>GO</c:v>
                </c:pt>
                <c:pt idx="27">
                  <c:v>PR</c:v>
                </c:pt>
              </c:strCache>
            </c:strRef>
          </c:cat>
          <c:val>
            <c:numRef>
              <c:f>'[cbce em numeros2008.xls]Sócios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9.5602294455067048E-4</c:v>
                </c:pt>
                <c:pt idx="3">
                  <c:v>9.5602294455067048E-4</c:v>
                </c:pt>
                <c:pt idx="4">
                  <c:v>1.9120458891013475E-3</c:v>
                </c:pt>
                <c:pt idx="5">
                  <c:v>3.8240917782026954E-3</c:v>
                </c:pt>
                <c:pt idx="6">
                  <c:v>3.8240917782026954E-3</c:v>
                </c:pt>
                <c:pt idx="7">
                  <c:v>4.7801147227533513E-3</c:v>
                </c:pt>
                <c:pt idx="8">
                  <c:v>5.7361376673040164E-3</c:v>
                </c:pt>
                <c:pt idx="9">
                  <c:v>5.7361376673040164E-3</c:v>
                </c:pt>
                <c:pt idx="10">
                  <c:v>6.6921606118546988E-3</c:v>
                </c:pt>
                <c:pt idx="11">
                  <c:v>1.0516252390057362E-2</c:v>
                </c:pt>
                <c:pt idx="12">
                  <c:v>1.8164435946462786E-2</c:v>
                </c:pt>
                <c:pt idx="13">
                  <c:v>2.2944550669216076E-2</c:v>
                </c:pt>
                <c:pt idx="14">
                  <c:v>2.3900573613766751E-2</c:v>
                </c:pt>
                <c:pt idx="15">
                  <c:v>2.4856596558317401E-2</c:v>
                </c:pt>
                <c:pt idx="16">
                  <c:v>2.4856596558317401E-2</c:v>
                </c:pt>
                <c:pt idx="17">
                  <c:v>3.1548757170172081E-2</c:v>
                </c:pt>
                <c:pt idx="18">
                  <c:v>3.8240917782026915E-2</c:v>
                </c:pt>
                <c:pt idx="19">
                  <c:v>3.9196940726577451E-2</c:v>
                </c:pt>
                <c:pt idx="20">
                  <c:v>4.8757170172084086E-2</c:v>
                </c:pt>
                <c:pt idx="21">
                  <c:v>4.971319311663501E-2</c:v>
                </c:pt>
                <c:pt idx="22">
                  <c:v>5.4493307839388473E-2</c:v>
                </c:pt>
                <c:pt idx="23">
                  <c:v>8.4130019120458893E-2</c:v>
                </c:pt>
                <c:pt idx="24">
                  <c:v>8.5086042065009901E-2</c:v>
                </c:pt>
                <c:pt idx="25">
                  <c:v>9.0822179732313574E-2</c:v>
                </c:pt>
                <c:pt idx="26">
                  <c:v>9.6558317399617913E-2</c:v>
                </c:pt>
                <c:pt idx="27">
                  <c:v>0.22179732313575526</c:v>
                </c:pt>
              </c:numCache>
            </c:numRef>
          </c:val>
        </c:ser>
        <c:gapWidth val="45"/>
        <c:overlap val="100"/>
        <c:axId val="165643392"/>
        <c:axId val="165644928"/>
      </c:barChart>
      <c:catAx>
        <c:axId val="165643392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100"/>
            </a:pPr>
            <a:endParaRPr lang="pt-BR"/>
          </a:p>
        </c:txPr>
        <c:crossAx val="165644928"/>
        <c:crossesAt val="0"/>
        <c:auto val="1"/>
        <c:lblAlgn val="ctr"/>
        <c:lblOffset val="100"/>
      </c:catAx>
      <c:valAx>
        <c:axId val="165644928"/>
        <c:scaling>
          <c:orientation val="minMax"/>
        </c:scaling>
        <c:axPos val="l"/>
        <c:majorGridlines/>
        <c:numFmt formatCode="0.00_ %;\-0.00%\ " sourceLinked="0"/>
        <c:tickLblPos val="nextTo"/>
        <c:txPr>
          <a:bodyPr/>
          <a:lstStyle/>
          <a:p>
            <a:pPr>
              <a:defRPr sz="1200"/>
            </a:pPr>
            <a:endParaRPr lang="pt-BR"/>
          </a:p>
        </c:txPr>
        <c:crossAx val="165643392"/>
        <c:crosses val="autoZero"/>
        <c:crossBetween val="between"/>
      </c:valAx>
    </c:plotArea>
    <c:plotVisOnly val="1"/>
    <c:dispBlanksAs val="gap"/>
  </c:chart>
  <c:txPr>
    <a:bodyPr/>
    <a:lstStyle/>
    <a:p>
      <a:pPr>
        <a:defRPr>
          <a:solidFill>
            <a:schemeClr val="bg1"/>
          </a:solidFill>
        </a:defRPr>
      </a:pPr>
      <a:endParaRPr lang="pt-BR"/>
    </a:p>
  </c:txPr>
  <c:externalData r:id="rId1"/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1"/>
          <c:order val="1"/>
          <c:tx>
            <c:strRef>
              <c:f>'Por região'!$A$4:$A$9</c:f>
            </c:strRef>
          </c:tx>
          <c:spPr>
            <a:solidFill>
              <a:schemeClr val="bg2">
                <a:lumMod val="75000"/>
              </a:schemeClr>
            </a:solidFill>
          </c:spPr>
          <c:cat>
            <c:multiLvlStrRef>
              <c:f>'Por região'!$A$4:$A$9</c:f>
            </c:multiLvlStrRef>
          </c:cat>
          <c:val>
            <c:numRef>
              <c:f>'Por região'!$B$4:$B$9</c:f>
            </c:numRef>
          </c:val>
        </c:ser>
        <c:ser>
          <c:idx val="0"/>
          <c:order val="0"/>
          <c:tx>
            <c:strRef>
              <c:f>'[cbce em numeros2008.xls]Por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spPr>
            <a:solidFill>
              <a:schemeClr val="bg2">
                <a:lumMod val="75000"/>
              </a:schemeClr>
            </a:solidFill>
          </c:spPr>
          <c:cat>
            <c:strRef>
              <c:f>'[cbce em numeros2008.xls]Por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'[cbce em numeros2008.xls]Por região'!$B$4:$B$9</c:f>
              <c:numCache>
                <c:formatCode>General</c:formatCode>
                <c:ptCount val="6"/>
                <c:pt idx="0">
                  <c:v>72</c:v>
                </c:pt>
                <c:pt idx="1">
                  <c:v>164</c:v>
                </c:pt>
                <c:pt idx="2">
                  <c:v>158</c:v>
                </c:pt>
                <c:pt idx="3">
                  <c:v>237</c:v>
                </c:pt>
                <c:pt idx="4">
                  <c:v>415</c:v>
                </c:pt>
                <c:pt idx="5">
                  <c:v>0</c:v>
                </c:pt>
              </c:numCache>
            </c:numRef>
          </c:val>
        </c:ser>
        <c:gapWidth val="101"/>
        <c:overlap val="98"/>
        <c:axId val="165748736"/>
        <c:axId val="165750272"/>
      </c:barChart>
      <c:catAx>
        <c:axId val="165748736"/>
        <c:scaling>
          <c:orientation val="minMax"/>
        </c:scaling>
        <c:axPos val="b"/>
        <c:numFmt formatCode="General" sourceLinked="1"/>
        <c:tickLblPos val="nextTo"/>
        <c:crossAx val="165750272"/>
        <c:crosses val="autoZero"/>
        <c:auto val="1"/>
        <c:lblAlgn val="ctr"/>
        <c:lblOffset val="100"/>
      </c:catAx>
      <c:valAx>
        <c:axId val="16575027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crossAx val="165748736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1"/>
          <c:order val="1"/>
          <c:tx>
            <c:strRef>
              <c:f>Sócios!$C$1</c:f>
            </c:strRef>
          </c:tx>
          <c:cat>
            <c:multiLvlStrRef>
              <c:f>Sócios!$A$2:$A$6</c:f>
            </c:multiLvlStrRef>
          </c:cat>
          <c:val>
            <c:numRef>
              <c:f>Sócios!$C$2:$C$6</c:f>
            </c:numRef>
          </c:val>
        </c:ser>
        <c:ser>
          <c:idx val="2"/>
          <c:order val="2"/>
          <c:tx>
            <c:strRef>
              <c:f>'[cbce em numeros.xls]Por região (2)'!$C$3</c:f>
            </c:strRef>
          </c:tx>
          <c:spPr>
            <a:solidFill>
              <a:srgbClr val="69676D">
                <a:lumMod val="75000"/>
              </a:srgbClr>
            </a:solidFill>
          </c:spPr>
          <c:cat>
            <c:multiLvlStrRef>
              <c:f>'[cbce em numeros.xls]Por região (2)'!$A$4:$A$9</c:f>
            </c:multiLvlStrRef>
          </c:cat>
          <c:val>
            <c:numRef>
              <c:f>'[cbce em numeros.xls]Por região (2)'!$C$4:$C$9</c:f>
            </c:numRef>
          </c:val>
        </c:ser>
        <c:ser>
          <c:idx val="0"/>
          <c:order val="0"/>
          <c:tx>
            <c:strRef>
              <c:f>'[cbce em numeros2008.xls]Por região (2)'!$C$3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bg2">
                <a:lumMod val="75000"/>
              </a:schemeClr>
            </a:solidFill>
          </c:spPr>
          <c:cat>
            <c:strRef>
              <c:f>'[cbce em numeros2008.xls]Por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Nordeste</c:v>
                </c:pt>
                <c:pt idx="4">
                  <c:v>Sudeste </c:v>
                </c:pt>
                <c:pt idx="5">
                  <c:v>Sul</c:v>
                </c:pt>
              </c:strCache>
            </c:strRef>
          </c:cat>
          <c:val>
            <c:numRef>
              <c:f>'[cbce em numeros2008.xls]Por região (2)'!$C$4:$C$9</c:f>
              <c:numCache>
                <c:formatCode>0.0000</c:formatCode>
                <c:ptCount val="6"/>
                <c:pt idx="0">
                  <c:v>0</c:v>
                </c:pt>
                <c:pt idx="1">
                  <c:v>6.8833652007648391E-2</c:v>
                </c:pt>
                <c:pt idx="2">
                  <c:v>0.15105162523900567</c:v>
                </c:pt>
                <c:pt idx="3">
                  <c:v>0.15678776290630991</c:v>
                </c:pt>
                <c:pt idx="4">
                  <c:v>0.2265774378585087</c:v>
                </c:pt>
                <c:pt idx="5">
                  <c:v>0.39674952198852781</c:v>
                </c:pt>
              </c:numCache>
            </c:numRef>
          </c:val>
        </c:ser>
        <c:gapWidth val="107"/>
        <c:overlap val="100"/>
        <c:axId val="166345344"/>
        <c:axId val="182165888"/>
      </c:barChart>
      <c:catAx>
        <c:axId val="166345344"/>
        <c:scaling>
          <c:orientation val="minMax"/>
        </c:scaling>
        <c:axPos val="b"/>
        <c:numFmt formatCode="General" sourceLinked="1"/>
        <c:tickLblPos val="nextTo"/>
        <c:crossAx val="182165888"/>
        <c:crosses val="autoZero"/>
        <c:auto val="1"/>
        <c:lblAlgn val="ctr"/>
        <c:lblOffset val="100"/>
      </c:catAx>
      <c:valAx>
        <c:axId val="182165888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0"/>
        <c:tickLblPos val="nextTo"/>
        <c:crossAx val="166345344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>
        <c:manualLayout>
          <c:layoutTarget val="inner"/>
          <c:xMode val="edge"/>
          <c:yMode val="edge"/>
          <c:x val="0.17881955380577441"/>
          <c:y val="3.6697247706422201E-2"/>
          <c:w val="0.62013888888889068"/>
          <c:h val="0.91029561671763504"/>
        </c:manualLayout>
      </c:layout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Sexo
</a:t>
                    </a:r>
                  </a:p>
                </c:rich>
              </c:tx>
              <c:dLblPos val="ctr"/>
              <c:showVal val="1"/>
              <c:showCatName val="1"/>
              <c:showPercent val="1"/>
              <c:separator>
</c:separator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Feminino
499
49,21%</a:t>
                    </a:r>
                  </a:p>
                </c:rich>
              </c:tx>
              <c:dLblPos val="ctr"/>
              <c:showVal val="1"/>
              <c:showCatName val="1"/>
              <c:showPercent val="1"/>
              <c:separator>
</c:separator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Masculino
515
50,79%</a:t>
                    </a:r>
                  </a:p>
                </c:rich>
              </c:tx>
              <c:dLblPos val="ctr"/>
              <c:showVal val="1"/>
              <c:showCatName val="1"/>
              <c:showPercent val="1"/>
              <c:separator>
</c:separator>
            </c:dLbl>
            <c:dLblPos val="ctr"/>
            <c:showVal val="1"/>
            <c:showCatName val="1"/>
            <c:showPercent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499</c:v>
                </c:pt>
                <c:pt idx="2">
                  <c:v>515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0.41862416107382677</c:v>
                </c:pt>
                <c:pt idx="2">
                  <c:v>0.43204697986577323</c:v>
                </c:pt>
              </c:numCache>
            </c:numRef>
          </c:val>
        </c:ser>
        <c:firstSliceAng val="0"/>
      </c:pieChart>
      <c:spPr>
        <a:noFill/>
        <a:ln w="25400">
          <a:noFill/>
        </a:ln>
      </c:spPr>
    </c:plotArea>
    <c:plotVisOnly val="1"/>
    <c:dispBlanksAs val="zero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Estudantes
409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33,14%</a:t>
                    </a:r>
                  </a:p>
                </c:rich>
              </c:tx>
              <c:dLblPos val="bestFit"/>
            </c:dLbl>
            <c:dLbl>
              <c:idx val="1"/>
              <c:layout>
                <c:manualLayout>
                  <c:x val="0.1242567804024501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Efetivo
783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63,45%</a:t>
                    </a:r>
                  </a:p>
                </c:rich>
              </c:tx>
              <c:dLblPos val="bestFit"/>
            </c:dLbl>
            <c:dLbl>
              <c:idx val="2"/>
              <c:tx>
                <c:rich>
                  <a:bodyPr/>
                  <a:lstStyle/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Institucional
42</a:t>
                    </a:r>
                  </a:p>
                  <a:p>
                    <a:r>
                      <a:rPr lang="en-US" sz="1200">
                        <a:solidFill>
                          <a:schemeClr val="bg1"/>
                        </a:solidFill>
                      </a:rPr>
                      <a:t>3,41%</a:t>
                    </a:r>
                  </a:p>
                </c:rich>
              </c:tx>
              <c:dLblPos val="bestFit"/>
            </c:dLbl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</a:defRPr>
                </a:pPr>
                <a:endParaRPr lang="pt-BR"/>
              </a:p>
            </c:txPr>
            <c:showVal val="1"/>
            <c:showCatName val="1"/>
            <c:separator>
</c:separator>
            <c:showLeaderLines val="1"/>
            <c:leaderLines>
              <c:spPr>
                <a:ln>
                  <a:solidFill>
                    <a:schemeClr val="bg1"/>
                  </a:solidFill>
                </a:ln>
              </c:spPr>
            </c:leaderLines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409</c:v>
                </c:pt>
                <c:pt idx="1">
                  <c:v>605</c:v>
                </c:pt>
                <c:pt idx="2">
                  <c:v>32</c:v>
                </c:pt>
              </c:numCache>
            </c:numRef>
          </c:val>
        </c:ser>
        <c:firstSliceAng val="0"/>
      </c:pieChart>
      <c:spPr>
        <a:noFill/>
        <a:ln w="25400">
          <a:noFill/>
        </a:ln>
      </c:spPr>
    </c:plotArea>
    <c:plotVisOnly val="1"/>
    <c:dispBlanksAs val="zero"/>
  </c:chart>
  <c:externalData r:id="rId1"/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1"/>
          <c:order val="1"/>
          <c:spPr>
            <a:solidFill>
              <a:schemeClr val="bg2">
                <a:lumMod val="75000"/>
              </a:schemeClr>
            </a:solidFill>
          </c:spPr>
          <c:cat>
            <c:multiLvlStrRef>
              <c:f>Titulação!$A$2:$A$5</c:f>
            </c:multiLvlStrRef>
          </c:cat>
          <c:val>
            <c:numRef>
              <c:f>Titulação!$B$2:$B$5</c:f>
            </c:numRef>
          </c:val>
        </c:ser>
        <c:ser>
          <c:idx val="0"/>
          <c:order val="0"/>
          <c:spPr>
            <a:solidFill>
              <a:schemeClr val="bg2">
                <a:lumMod val="75000"/>
              </a:schemeClr>
            </a:solidFill>
          </c:spPr>
          <c:cat>
            <c:strRef>
              <c:f>'[cbce em numeros2008.xls]Titulação'!$A$2:$A$5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'[cbce em numeros2008.xls]Titulação'!$B$2:$B$5</c:f>
              <c:numCache>
                <c:formatCode>General</c:formatCode>
                <c:ptCount val="4"/>
                <c:pt idx="0">
                  <c:v>244</c:v>
                </c:pt>
                <c:pt idx="1">
                  <c:v>61</c:v>
                </c:pt>
                <c:pt idx="2">
                  <c:v>184</c:v>
                </c:pt>
                <c:pt idx="3">
                  <c:v>116</c:v>
                </c:pt>
              </c:numCache>
            </c:numRef>
          </c:val>
        </c:ser>
        <c:axId val="182718848"/>
        <c:axId val="182720384"/>
      </c:barChart>
      <c:catAx>
        <c:axId val="182718848"/>
        <c:scaling>
          <c:orientation val="minMax"/>
        </c:scaling>
        <c:axPos val="b"/>
        <c:numFmt formatCode="General" sourceLinked="1"/>
        <c:tickLblPos val="nextTo"/>
        <c:crossAx val="182720384"/>
        <c:crosses val="autoZero"/>
        <c:auto val="1"/>
        <c:lblAlgn val="ctr"/>
        <c:lblOffset val="100"/>
      </c:catAx>
      <c:valAx>
        <c:axId val="182720384"/>
        <c:scaling>
          <c:orientation val="minMax"/>
        </c:scaling>
        <c:axPos val="l"/>
        <c:majorGridlines/>
        <c:numFmt formatCode="General" sourceLinked="1"/>
        <c:tickLblPos val="nextTo"/>
        <c:crossAx val="182718848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'[1]Filhiação Institucional'!$B$11</c:f>
              <c:strCache>
                <c:ptCount val="1"/>
                <c:pt idx="0">
                  <c:v>Inst. Privada</c:v>
                </c:pt>
              </c:strCache>
            </c:strRef>
          </c:tx>
          <c:cat>
            <c:strRef>
              <c:f>'[1]Filhiação Institucional'!$A$12:$A$16</c:f>
              <c:strCache>
                <c:ptCount val="5"/>
                <c:pt idx="0">
                  <c:v>Norte</c:v>
                </c:pt>
                <c:pt idx="1">
                  <c:v>Centro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'[1]Filhiação Institucional'!$B$12:$B$16</c:f>
              <c:numCache>
                <c:formatCode>General</c:formatCode>
                <c:ptCount val="5"/>
                <c:pt idx="0">
                  <c:v>2</c:v>
                </c:pt>
                <c:pt idx="1">
                  <c:v>4</c:v>
                </c:pt>
                <c:pt idx="2">
                  <c:v>12</c:v>
                </c:pt>
                <c:pt idx="3">
                  <c:v>19</c:v>
                </c:pt>
                <c:pt idx="4">
                  <c:v>60</c:v>
                </c:pt>
              </c:numCache>
            </c:numRef>
          </c:val>
        </c:ser>
        <c:ser>
          <c:idx val="1"/>
          <c:order val="1"/>
          <c:tx>
            <c:strRef>
              <c:f>'[1]Filhiação Institucional'!$C$11</c:f>
              <c:strCache>
                <c:ptCount val="1"/>
                <c:pt idx="0">
                  <c:v> Inst Pública</c:v>
                </c:pt>
              </c:strCache>
            </c:strRef>
          </c:tx>
          <c:cat>
            <c:strRef>
              <c:f>'[1]Filhiação Institucional'!$A$12:$A$16</c:f>
              <c:strCache>
                <c:ptCount val="5"/>
                <c:pt idx="0">
                  <c:v>Norte</c:v>
                </c:pt>
                <c:pt idx="1">
                  <c:v>Centro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'[1]Filhiação Institucional'!$C$12:$C$16</c:f>
              <c:numCache>
                <c:formatCode>General</c:formatCode>
                <c:ptCount val="5"/>
                <c:pt idx="0">
                  <c:v>7</c:v>
                </c:pt>
                <c:pt idx="1">
                  <c:v>38</c:v>
                </c:pt>
                <c:pt idx="2">
                  <c:v>53</c:v>
                </c:pt>
                <c:pt idx="3">
                  <c:v>59</c:v>
                </c:pt>
                <c:pt idx="4">
                  <c:v>110</c:v>
                </c:pt>
              </c:numCache>
            </c:numRef>
          </c:val>
        </c:ser>
        <c:ser>
          <c:idx val="2"/>
          <c:order val="2"/>
          <c:tx>
            <c:strRef>
              <c:f>'[1]Filhiação Institucional'!$D$11</c:f>
              <c:strCache>
                <c:ptCount val="1"/>
                <c:pt idx="0">
                  <c:v>Não Inform</c:v>
                </c:pt>
              </c:strCache>
            </c:strRef>
          </c:tx>
          <c:cat>
            <c:strRef>
              <c:f>'[1]Filhiação Institucional'!$A$12:$A$16</c:f>
              <c:strCache>
                <c:ptCount val="5"/>
                <c:pt idx="0">
                  <c:v>Norte</c:v>
                </c:pt>
                <c:pt idx="1">
                  <c:v>Centro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'[1]Filhiação Institucional'!$D$12:$D$16</c:f>
              <c:numCache>
                <c:formatCode>General</c:formatCode>
                <c:ptCount val="5"/>
                <c:pt idx="0">
                  <c:v>8</c:v>
                </c:pt>
                <c:pt idx="1">
                  <c:v>35</c:v>
                </c:pt>
                <c:pt idx="2">
                  <c:v>38</c:v>
                </c:pt>
                <c:pt idx="3">
                  <c:v>50</c:v>
                </c:pt>
                <c:pt idx="4">
                  <c:v>119</c:v>
                </c:pt>
              </c:numCache>
            </c:numRef>
          </c:val>
        </c:ser>
        <c:axId val="123902592"/>
        <c:axId val="123908480"/>
      </c:barChart>
      <c:catAx>
        <c:axId val="123902592"/>
        <c:scaling>
          <c:orientation val="minMax"/>
        </c:scaling>
        <c:axPos val="b"/>
        <c:tickLblPos val="nextTo"/>
        <c:txPr>
          <a:bodyPr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pt-BR"/>
          </a:p>
        </c:txPr>
        <c:crossAx val="123908480"/>
        <c:crosses val="autoZero"/>
        <c:auto val="1"/>
        <c:lblAlgn val="ctr"/>
        <c:lblOffset val="100"/>
      </c:catAx>
      <c:valAx>
        <c:axId val="123908480"/>
        <c:scaling>
          <c:orientation val="minMax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pt-BR"/>
          </a:p>
        </c:txPr>
        <c:crossAx val="123902592"/>
        <c:crosses val="autoZero"/>
        <c:crossBetween val="between"/>
      </c:valAx>
    </c:plotArea>
    <c:legend>
      <c:legendPos val="r"/>
      <c:txPr>
        <a:bodyPr/>
        <a:lstStyle/>
        <a:p>
          <a:pPr>
            <a:defRPr sz="1400">
              <a:solidFill>
                <a:schemeClr val="bg1"/>
              </a:solidFill>
            </a:defRPr>
          </a:pPr>
          <a:endParaRPr lang="pt-BR"/>
        </a:p>
      </c:txPr>
    </c:legend>
    <c:plotVisOnly val="1"/>
  </c:chart>
  <c:externalData r:id="rId1"/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'Titulação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0.10082644628099194</c:v>
                </c:pt>
                <c:pt idx="1">
                  <c:v>0.19173553719008271</c:v>
                </c:pt>
                <c:pt idx="2">
                  <c:v>0.30413223140495882</c:v>
                </c:pt>
                <c:pt idx="3">
                  <c:v>0.40330578512396775</c:v>
                </c:pt>
              </c:numCache>
            </c:numRef>
          </c:val>
        </c:ser>
        <c:axId val="182732288"/>
        <c:axId val="182733824"/>
      </c:barChart>
      <c:catAx>
        <c:axId val="182732288"/>
        <c:scaling>
          <c:orientation val="minMax"/>
        </c:scaling>
        <c:axPos val="b"/>
        <c:numFmt formatCode="General" sourceLinked="1"/>
        <c:tickLblPos val="nextTo"/>
        <c:crossAx val="182733824"/>
        <c:crosses val="autoZero"/>
        <c:auto val="1"/>
        <c:lblAlgn val="ctr"/>
        <c:lblOffset val="100"/>
      </c:catAx>
      <c:valAx>
        <c:axId val="182733824"/>
        <c:scaling>
          <c:orientation val="minMax"/>
        </c:scaling>
        <c:axPos val="l"/>
        <c:majorGridlines/>
        <c:numFmt formatCode="0.00%" sourceLinked="0"/>
        <c:tickLblPos val="nextTo"/>
        <c:crossAx val="18273228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18</c:v>
                </c:pt>
                <c:pt idx="1">
                  <c:v>49</c:v>
                </c:pt>
                <c:pt idx="2">
                  <c:v>36</c:v>
                </c:pt>
                <c:pt idx="3">
                  <c:v>73</c:v>
                </c:pt>
                <c:pt idx="4">
                  <c:v>68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13</c:v>
                </c:pt>
                <c:pt idx="1">
                  <c:v>11</c:v>
                </c:pt>
                <c:pt idx="2">
                  <c:v>13</c:v>
                </c:pt>
                <c:pt idx="3">
                  <c:v>11</c:v>
                </c:pt>
                <c:pt idx="4">
                  <c:v>13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12</c:v>
                </c:pt>
                <c:pt idx="1">
                  <c:v>33</c:v>
                </c:pt>
                <c:pt idx="2">
                  <c:v>26</c:v>
                </c:pt>
                <c:pt idx="3">
                  <c:v>57</c:v>
                </c:pt>
                <c:pt idx="4">
                  <c:v>56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4</c:v>
                </c:pt>
                <c:pt idx="1">
                  <c:v>16</c:v>
                </c:pt>
                <c:pt idx="2">
                  <c:v>19</c:v>
                </c:pt>
                <c:pt idx="3">
                  <c:v>44</c:v>
                </c:pt>
                <c:pt idx="4">
                  <c:v>33</c:v>
                </c:pt>
              </c:numCache>
            </c:numRef>
          </c:val>
        </c:ser>
        <c:axId val="182770304"/>
        <c:axId val="183013760"/>
      </c:barChart>
      <c:catAx>
        <c:axId val="182770304"/>
        <c:scaling>
          <c:orientation val="minMax"/>
        </c:scaling>
        <c:axPos val="b"/>
        <c:numFmt formatCode="General" sourceLinked="1"/>
        <c:tickLblPos val="nextTo"/>
        <c:crossAx val="183013760"/>
        <c:crosses val="autoZero"/>
        <c:auto val="1"/>
        <c:lblAlgn val="ctr"/>
        <c:lblOffset val="100"/>
      </c:catAx>
      <c:valAx>
        <c:axId val="183013760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crossAx val="18277030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0.38297872340425659</c:v>
                </c:pt>
                <c:pt idx="1">
                  <c:v>0.44954128440366975</c:v>
                </c:pt>
                <c:pt idx="2">
                  <c:v>0.38297872340425659</c:v>
                </c:pt>
                <c:pt idx="3">
                  <c:v>0.39459459459459512</c:v>
                </c:pt>
                <c:pt idx="4">
                  <c:v>0.4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0.27659574468085107</c:v>
                </c:pt>
                <c:pt idx="1">
                  <c:v>0.10091743119266036</c:v>
                </c:pt>
                <c:pt idx="2">
                  <c:v>0.13829787234042581</c:v>
                </c:pt>
                <c:pt idx="3">
                  <c:v>5.9459459459459463E-2</c:v>
                </c:pt>
                <c:pt idx="4">
                  <c:v>7.647058823529411E-2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0.25531914893617019</c:v>
                </c:pt>
                <c:pt idx="1">
                  <c:v>0.30275229357798211</c:v>
                </c:pt>
                <c:pt idx="2">
                  <c:v>0.27659574468085107</c:v>
                </c:pt>
                <c:pt idx="3">
                  <c:v>0.30810810810810818</c:v>
                </c:pt>
                <c:pt idx="4">
                  <c:v>0.32941176470588329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8.510638297872361E-2</c:v>
                </c:pt>
                <c:pt idx="1">
                  <c:v>0.1467889908256883</c:v>
                </c:pt>
                <c:pt idx="2">
                  <c:v>0.20212765957446821</c:v>
                </c:pt>
                <c:pt idx="3">
                  <c:v>0.23783783783783818</c:v>
                </c:pt>
                <c:pt idx="4">
                  <c:v>0.19411764705882353</c:v>
                </c:pt>
              </c:numCache>
            </c:numRef>
          </c:val>
        </c:ser>
        <c:axId val="183036544"/>
        <c:axId val="183054720"/>
      </c:barChart>
      <c:catAx>
        <c:axId val="183036544"/>
        <c:scaling>
          <c:orientation val="minMax"/>
        </c:scaling>
        <c:axPos val="b"/>
        <c:numFmt formatCode="General" sourceLinked="1"/>
        <c:tickLblPos val="nextTo"/>
        <c:crossAx val="183054720"/>
        <c:crosses val="autoZero"/>
        <c:auto val="1"/>
        <c:lblAlgn val="ctr"/>
        <c:lblOffset val="100"/>
      </c:catAx>
      <c:valAx>
        <c:axId val="183054720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8303654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layout>
                <c:manualLayout>
                  <c:x val="-0.11687193788276443"/>
                  <c:y val="0.16894747798870821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Privada
261
24,95%</a:t>
                    </a:r>
                  </a:p>
                </c:rich>
              </c:tx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1.156709317585302E-2"/>
                  <c:y val="-0.2239792970025879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Pública
513
49,05%</a:t>
                    </a:r>
                  </a:p>
                </c:rich>
              </c:tx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5869220253718344"/>
                  <c:y val="0.16798698525162717"/>
                </c:manualLayout>
              </c:layout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261</c:v>
                </c:pt>
                <c:pt idx="1">
                  <c:v>513</c:v>
                </c:pt>
                <c:pt idx="2">
                  <c:v>272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0.24952198852772536</c:v>
                </c:pt>
                <c:pt idx="1">
                  <c:v>0.490439770554494</c:v>
                </c:pt>
                <c:pt idx="2">
                  <c:v>0.26003824091778205</c:v>
                </c:pt>
              </c:numCache>
            </c:numRef>
          </c:val>
        </c:ser>
        <c:firstSliceAng val="0"/>
      </c:pieChart>
      <c:spPr>
        <a:noFill/>
        <a:ln w="25400">
          <a:noFill/>
        </a:ln>
      </c:spPr>
    </c:plotArea>
    <c:plotVisOnly val="1"/>
    <c:dispBlanksAs val="zero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10</c:v>
                </c:pt>
                <c:pt idx="1">
                  <c:v>23</c:v>
                </c:pt>
                <c:pt idx="2">
                  <c:v>34</c:v>
                </c:pt>
                <c:pt idx="3">
                  <c:v>65</c:v>
                </c:pt>
                <c:pt idx="4">
                  <c:v>129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33</c:v>
                </c:pt>
                <c:pt idx="1">
                  <c:v>100</c:v>
                </c:pt>
                <c:pt idx="2">
                  <c:v>108</c:v>
                </c:pt>
                <c:pt idx="3">
                  <c:v>106</c:v>
                </c:pt>
                <c:pt idx="4">
                  <c:v>166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29</c:v>
                </c:pt>
                <c:pt idx="1">
                  <c:v>41</c:v>
                </c:pt>
                <c:pt idx="2">
                  <c:v>15</c:v>
                </c:pt>
                <c:pt idx="3">
                  <c:v>67</c:v>
                </c:pt>
                <c:pt idx="4">
                  <c:v>120</c:v>
                </c:pt>
              </c:numCache>
            </c:numRef>
          </c:val>
        </c:ser>
        <c:axId val="135770496"/>
        <c:axId val="135772032"/>
      </c:barChart>
      <c:catAx>
        <c:axId val="135770496"/>
        <c:scaling>
          <c:orientation val="minMax"/>
        </c:scaling>
        <c:axPos val="b"/>
        <c:numFmt formatCode="General" sourceLinked="1"/>
        <c:tickLblPos val="nextTo"/>
        <c:crossAx val="135772032"/>
        <c:crosses val="autoZero"/>
        <c:auto val="1"/>
        <c:lblAlgn val="ctr"/>
        <c:lblOffset val="100"/>
      </c:catAx>
      <c:valAx>
        <c:axId val="135772032"/>
        <c:scaling>
          <c:orientation val="minMax"/>
        </c:scaling>
        <c:axPos val="l"/>
        <c:majorGridlines/>
        <c:numFmt formatCode="General" sourceLinked="1"/>
        <c:tickLblPos val="nextTo"/>
        <c:crossAx val="135770496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0.1388888888888889</c:v>
                </c:pt>
                <c:pt idx="1">
                  <c:v>0.14024390243902468</c:v>
                </c:pt>
                <c:pt idx="2">
                  <c:v>0.21656050955414036</c:v>
                </c:pt>
                <c:pt idx="3">
                  <c:v>0.27310924369747897</c:v>
                </c:pt>
                <c:pt idx="4">
                  <c:v>0.31084337349397639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0.45833333333333326</c:v>
                </c:pt>
                <c:pt idx="1">
                  <c:v>0.60975609756097671</c:v>
                </c:pt>
                <c:pt idx="2">
                  <c:v>0.6878980891719747</c:v>
                </c:pt>
                <c:pt idx="3">
                  <c:v>0.44537815126050473</c:v>
                </c:pt>
                <c:pt idx="4">
                  <c:v>0.4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0.40277777777777835</c:v>
                </c:pt>
                <c:pt idx="1">
                  <c:v>0.25</c:v>
                </c:pt>
                <c:pt idx="2">
                  <c:v>9.5541401273885398E-2</c:v>
                </c:pt>
                <c:pt idx="3">
                  <c:v>0.28151260504201742</c:v>
                </c:pt>
                <c:pt idx="4">
                  <c:v>0.28915662650602403</c:v>
                </c:pt>
              </c:numCache>
            </c:numRef>
          </c:val>
        </c:ser>
        <c:axId val="135789952"/>
        <c:axId val="147432576"/>
      </c:barChart>
      <c:catAx>
        <c:axId val="135789952"/>
        <c:scaling>
          <c:orientation val="minMax"/>
        </c:scaling>
        <c:axPos val="b"/>
        <c:numFmt formatCode="General" sourceLinked="1"/>
        <c:tickLblPos val="nextTo"/>
        <c:crossAx val="147432576"/>
        <c:crosses val="autoZero"/>
        <c:auto val="1"/>
        <c:lblAlgn val="ctr"/>
        <c:lblOffset val="100"/>
      </c:catAx>
      <c:valAx>
        <c:axId val="147432576"/>
        <c:scaling>
          <c:orientation val="minMax"/>
        </c:scaling>
        <c:axPos val="l"/>
        <c:majorGridlines/>
        <c:numFmt formatCode="0.00%" sourceLinked="1"/>
        <c:tickLblPos val="nextTo"/>
        <c:crossAx val="13578995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Educação Física
1017
97,23%</a:t>
                    </a:r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Outra Área
7
0,67%</a:t>
                    </a:r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23"/>
                  <c:y val="1.0416666666666666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Não Informado
22
2,10%</a:t>
                    </a:r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1017</c:v>
                </c:pt>
                <c:pt idx="1">
                  <c:v>7</c:v>
                </c:pt>
                <c:pt idx="2">
                  <c:v>22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0.9722753346080325</c:v>
                </c:pt>
                <c:pt idx="1">
                  <c:v>6.6921606118546979E-3</c:v>
                </c:pt>
                <c:pt idx="2">
                  <c:v>2.103250478011481E-2</c:v>
                </c:pt>
              </c:numCache>
            </c:numRef>
          </c:val>
        </c:ser>
        <c:firstSliceAng val="0"/>
      </c:pieChart>
      <c:spPr>
        <a:noFill/>
        <a:ln w="25400">
          <a:noFill/>
        </a:ln>
      </c:spPr>
    </c:plotArea>
    <c:plotVisOnly val="1"/>
    <c:dispBlanksAs val="zero"/>
  </c:chart>
  <c:spPr>
    <a:ln>
      <a:noFill/>
    </a:ln>
  </c:spPr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72</c:v>
                </c:pt>
                <c:pt idx="1">
                  <c:v>160</c:v>
                </c:pt>
                <c:pt idx="2">
                  <c:v>156</c:v>
                </c:pt>
                <c:pt idx="3">
                  <c:v>221</c:v>
                </c:pt>
                <c:pt idx="4">
                  <c:v>408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2</c:v>
                </c:pt>
                <c:pt idx="3">
                  <c:v>4</c:v>
                </c:pt>
                <c:pt idx="4">
                  <c:v>1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0</c:v>
                </c:pt>
                <c:pt idx="1">
                  <c:v>4</c:v>
                </c:pt>
                <c:pt idx="2">
                  <c:v>0</c:v>
                </c:pt>
                <c:pt idx="3">
                  <c:v>12</c:v>
                </c:pt>
                <c:pt idx="4">
                  <c:v>6</c:v>
                </c:pt>
              </c:numCache>
            </c:numRef>
          </c:val>
        </c:ser>
        <c:axId val="148755968"/>
        <c:axId val="148757504"/>
      </c:barChart>
      <c:catAx>
        <c:axId val="148755968"/>
        <c:scaling>
          <c:orientation val="minMax"/>
        </c:scaling>
        <c:axPos val="b"/>
        <c:numFmt formatCode="General" sourceLinked="1"/>
        <c:tickLblPos val="nextTo"/>
        <c:crossAx val="148757504"/>
        <c:crosses val="autoZero"/>
        <c:auto val="1"/>
        <c:lblAlgn val="ctr"/>
        <c:lblOffset val="100"/>
      </c:catAx>
      <c:valAx>
        <c:axId val="148757504"/>
        <c:scaling>
          <c:orientation val="minMax"/>
        </c:scaling>
        <c:axPos val="l"/>
        <c:majorGridlines/>
        <c:numFmt formatCode="General" sourceLinked="1"/>
        <c:tickLblPos val="nextTo"/>
        <c:crossAx val="14875596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1</c:v>
                </c:pt>
                <c:pt idx="1">
                  <c:v>0.97560975609756173</c:v>
                </c:pt>
                <c:pt idx="2">
                  <c:v>0.98734177215189922</c:v>
                </c:pt>
                <c:pt idx="3">
                  <c:v>0.93248945147679363</c:v>
                </c:pt>
                <c:pt idx="4">
                  <c:v>0.98313253012048196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1.2658227848101266E-2</c:v>
                </c:pt>
                <c:pt idx="3">
                  <c:v>1.6877637130801686E-2</c:v>
                </c:pt>
                <c:pt idx="4">
                  <c:v>2.4096385542168681E-3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0</c:v>
                </c:pt>
                <c:pt idx="1">
                  <c:v>2.4390243902439025E-2</c:v>
                </c:pt>
                <c:pt idx="2">
                  <c:v>0</c:v>
                </c:pt>
                <c:pt idx="3">
                  <c:v>5.0632911392405097E-2</c:v>
                </c:pt>
                <c:pt idx="4">
                  <c:v>1.4457831325301202E-2</c:v>
                </c:pt>
              </c:numCache>
            </c:numRef>
          </c:val>
        </c:ser>
        <c:axId val="175400064"/>
        <c:axId val="175401600"/>
      </c:barChart>
      <c:catAx>
        <c:axId val="175400064"/>
        <c:scaling>
          <c:orientation val="minMax"/>
        </c:scaling>
        <c:axPos val="b"/>
        <c:numFmt formatCode="General" sourceLinked="1"/>
        <c:tickLblPos val="nextTo"/>
        <c:crossAx val="175401600"/>
        <c:crosses val="autoZero"/>
        <c:auto val="1"/>
        <c:lblAlgn val="ctr"/>
        <c:lblOffset val="100"/>
      </c:catAx>
      <c:valAx>
        <c:axId val="175401600"/>
        <c:scaling>
          <c:orientation val="minMax"/>
        </c:scaling>
        <c:axPos val="l"/>
        <c:majorGridlines/>
        <c:numFmt formatCode="0.00%" sourceLinked="1"/>
        <c:tickLblPos val="nextTo"/>
        <c:crossAx val="17540006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lineChart>
        <c:grouping val="standard"/>
        <c:ser>
          <c:idx val="0"/>
          <c:order val="0"/>
          <c:dLbls>
            <c:dLblPos val="b"/>
            <c:showVal val="1"/>
          </c:dLbls>
          <c:cat>
            <c:numRef>
              <c:f>'evol n associ'!$A$3:$A$10</c:f>
              <c:numCache>
                <c:formatCode>General</c:formatCode>
                <c:ptCount val="8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</c:numCache>
            </c:numRef>
          </c:cat>
          <c:val>
            <c:numRef>
              <c:f>'evol n associ'!$B$3:$B$10</c:f>
              <c:numCache>
                <c:formatCode>General</c:formatCode>
                <c:ptCount val="8"/>
                <c:pt idx="0">
                  <c:v>614</c:v>
                </c:pt>
                <c:pt idx="1">
                  <c:v>819</c:v>
                </c:pt>
                <c:pt idx="2">
                  <c:v>1106</c:v>
                </c:pt>
                <c:pt idx="3">
                  <c:v>973</c:v>
                </c:pt>
                <c:pt idx="4">
                  <c:v>1156</c:v>
                </c:pt>
                <c:pt idx="5">
                  <c:v>1116</c:v>
                </c:pt>
                <c:pt idx="6">
                  <c:v>1234</c:v>
                </c:pt>
                <c:pt idx="7">
                  <c:v>1046</c:v>
                </c:pt>
              </c:numCache>
            </c:numRef>
          </c:val>
        </c:ser>
        <c:dLbls>
          <c:showVal val="1"/>
        </c:dLbls>
        <c:marker val="1"/>
        <c:axId val="145588224"/>
        <c:axId val="145589760"/>
      </c:lineChart>
      <c:dateAx>
        <c:axId val="145588224"/>
        <c:scaling>
          <c:orientation val="minMax"/>
        </c:scaling>
        <c:axPos val="b"/>
        <c:majorGridlines/>
        <c:numFmt formatCode="General" sourceLinked="0"/>
        <c:majorTickMark val="none"/>
        <c:tickLblPos val="nextTo"/>
        <c:crossAx val="145589760"/>
        <c:crosses val="autoZero"/>
        <c:lblOffset val="100"/>
        <c:baseTimeUnit val="days"/>
        <c:minorUnit val="2001"/>
      </c:dateAx>
      <c:valAx>
        <c:axId val="145589760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majorTickMark val="none"/>
        <c:tickLblPos val="nextTo"/>
        <c:crossAx val="145588224"/>
        <c:crossesAt val="1"/>
        <c:crossBetween val="between"/>
      </c:valAx>
    </c:plotArea>
    <c:plotVisOnly val="1"/>
    <c:dispBlanksAs val="gap"/>
  </c:chart>
  <c:txPr>
    <a:bodyPr/>
    <a:lstStyle/>
    <a:p>
      <a:pPr>
        <a:defRPr sz="1600">
          <a:solidFill>
            <a:schemeClr val="bg1"/>
          </a:solidFill>
        </a:defRPr>
      </a:pPr>
      <a:endParaRPr lang="pt-BR"/>
    </a:p>
  </c:txPr>
  <c:externalData r:id="rId1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0.1111111111111111</c:v>
                </c:pt>
                <c:pt idx="1">
                  <c:v>0.1165048543689321</c:v>
                </c:pt>
                <c:pt idx="2">
                  <c:v>5.1948051948051951E-2</c:v>
                </c:pt>
                <c:pt idx="3">
                  <c:v>0.20134228187919487</c:v>
                </c:pt>
                <c:pt idx="4">
                  <c:v>0.16101694915254244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0.38888888888888962</c:v>
                </c:pt>
                <c:pt idx="1">
                  <c:v>0.51456310679611605</c:v>
                </c:pt>
                <c:pt idx="2">
                  <c:v>0.49350649350649373</c:v>
                </c:pt>
                <c:pt idx="3">
                  <c:v>0.36912751677852351</c:v>
                </c:pt>
                <c:pt idx="4">
                  <c:v>0.5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0.5</c:v>
                </c:pt>
                <c:pt idx="1">
                  <c:v>0.36893203883495174</c:v>
                </c:pt>
                <c:pt idx="2">
                  <c:v>0.45454545454545453</c:v>
                </c:pt>
                <c:pt idx="3">
                  <c:v>0.42953020134228226</c:v>
                </c:pt>
                <c:pt idx="4">
                  <c:v>0.33898305084745806</c:v>
                </c:pt>
              </c:numCache>
            </c:numRef>
          </c:val>
        </c:ser>
        <c:axId val="123925632"/>
        <c:axId val="123927168"/>
      </c:barChart>
      <c:catAx>
        <c:axId val="123925632"/>
        <c:scaling>
          <c:orientation val="minMax"/>
        </c:scaling>
        <c:axPos val="b"/>
        <c:numFmt formatCode="General" sourceLinked="1"/>
        <c:tickLblPos val="nextTo"/>
        <c:crossAx val="123927168"/>
        <c:crosses val="autoZero"/>
        <c:auto val="1"/>
        <c:lblAlgn val="ctr"/>
        <c:lblOffset val="100"/>
      </c:catAx>
      <c:valAx>
        <c:axId val="123927168"/>
        <c:scaling>
          <c:orientation val="minMax"/>
        </c:scaling>
        <c:axPos val="l"/>
        <c:majorGridlines/>
        <c:numFmt formatCode="0.00%" sourceLinked="1"/>
        <c:tickLblPos val="nextTo"/>
        <c:crossAx val="12392563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>
        <c:manualLayout>
          <c:layoutTarget val="inner"/>
          <c:xMode val="edge"/>
          <c:yMode val="edge"/>
          <c:x val="7.0324859911542192E-2"/>
          <c:y val="6.7515805807292953E-2"/>
          <c:w val="0.7034594810596777"/>
          <c:h val="0.81726043678502469"/>
        </c:manualLayout>
      </c:layout>
      <c:barChart>
        <c:barDir val="col"/>
        <c:grouping val="clustered"/>
        <c:ser>
          <c:idx val="0"/>
          <c:order val="0"/>
          <c:tx>
            <c:strRef>
              <c:f>regiao!$A$5</c:f>
              <c:strCache>
                <c:ptCount val="1"/>
                <c:pt idx="0">
                  <c:v>Centro - Oeste</c:v>
                </c:pt>
              </c:strCache>
            </c:strRef>
          </c:tx>
          <c:cat>
            <c:multiLvlStrRef>
              <c:f>regiao!$C$2:$I$4</c:f>
              <c:multiLvlStrCache>
                <c:ptCount val="7"/>
                <c:lvl>
                  <c:pt idx="4">
                    <c:v>2006</c:v>
                  </c:pt>
                </c:lvl>
                <c:lvl>
                  <c:pt idx="0">
                    <c:v>2002 </c:v>
                  </c:pt>
                  <c:pt idx="1">
                    <c:v>2003 </c:v>
                  </c:pt>
                  <c:pt idx="2">
                    <c:v>2004 </c:v>
                  </c:pt>
                  <c:pt idx="3">
                    <c:v>2005 </c:v>
                  </c:pt>
                  <c:pt idx="5">
                    <c:v>2007</c:v>
                  </c:pt>
                  <c:pt idx="6">
                    <c:v>2008</c:v>
                  </c:pt>
                </c:lvl>
              </c:multiLvlStrCache>
            </c:multiLvlStrRef>
          </c:cat>
          <c:val>
            <c:numRef>
              <c:f>regiao!$C$5:$I$5</c:f>
              <c:numCache>
                <c:formatCode>General</c:formatCode>
                <c:ptCount val="7"/>
                <c:pt idx="0">
                  <c:v>103</c:v>
                </c:pt>
                <c:pt idx="1">
                  <c:v>136</c:v>
                </c:pt>
                <c:pt idx="2">
                  <c:v>131</c:v>
                </c:pt>
                <c:pt idx="3">
                  <c:v>174</c:v>
                </c:pt>
                <c:pt idx="4">
                  <c:v>154</c:v>
                </c:pt>
                <c:pt idx="5">
                  <c:v>179</c:v>
                </c:pt>
                <c:pt idx="6">
                  <c:v>158</c:v>
                </c:pt>
              </c:numCache>
            </c:numRef>
          </c:val>
        </c:ser>
        <c:ser>
          <c:idx val="1"/>
          <c:order val="1"/>
          <c:tx>
            <c:strRef>
              <c:f>regiao!$A$6</c:f>
              <c:strCache>
                <c:ptCount val="1"/>
                <c:pt idx="0">
                  <c:v>Sul</c:v>
                </c:pt>
              </c:strCache>
            </c:strRef>
          </c:tx>
          <c:cat>
            <c:multiLvlStrRef>
              <c:f>regiao!$C$2:$I$4</c:f>
              <c:multiLvlStrCache>
                <c:ptCount val="7"/>
                <c:lvl>
                  <c:pt idx="4">
                    <c:v>2006</c:v>
                  </c:pt>
                </c:lvl>
                <c:lvl>
                  <c:pt idx="0">
                    <c:v>2002 </c:v>
                  </c:pt>
                  <c:pt idx="1">
                    <c:v>2003 </c:v>
                  </c:pt>
                  <c:pt idx="2">
                    <c:v>2004 </c:v>
                  </c:pt>
                  <c:pt idx="3">
                    <c:v>2005 </c:v>
                  </c:pt>
                  <c:pt idx="5">
                    <c:v>2007</c:v>
                  </c:pt>
                  <c:pt idx="6">
                    <c:v>2008</c:v>
                  </c:pt>
                </c:lvl>
              </c:multiLvlStrCache>
            </c:multiLvlStrRef>
          </c:cat>
          <c:val>
            <c:numRef>
              <c:f>regiao!$C$6:$I$6</c:f>
              <c:numCache>
                <c:formatCode>General</c:formatCode>
                <c:ptCount val="7"/>
                <c:pt idx="0">
                  <c:v>154</c:v>
                </c:pt>
                <c:pt idx="1">
                  <c:v>477</c:v>
                </c:pt>
                <c:pt idx="2">
                  <c:v>365</c:v>
                </c:pt>
                <c:pt idx="3">
                  <c:v>462</c:v>
                </c:pt>
                <c:pt idx="4">
                  <c:v>397</c:v>
                </c:pt>
                <c:pt idx="5">
                  <c:v>255</c:v>
                </c:pt>
                <c:pt idx="6">
                  <c:v>415</c:v>
                </c:pt>
              </c:numCache>
            </c:numRef>
          </c:val>
        </c:ser>
        <c:ser>
          <c:idx val="2"/>
          <c:order val="2"/>
          <c:tx>
            <c:strRef>
              <c:f>regiao!$A$7</c:f>
              <c:strCache>
                <c:ptCount val="1"/>
                <c:pt idx="0">
                  <c:v>Sudeste</c:v>
                </c:pt>
              </c:strCache>
            </c:strRef>
          </c:tx>
          <c:cat>
            <c:multiLvlStrRef>
              <c:f>regiao!$C$2:$I$4</c:f>
              <c:multiLvlStrCache>
                <c:ptCount val="7"/>
                <c:lvl>
                  <c:pt idx="4">
                    <c:v>2006</c:v>
                  </c:pt>
                </c:lvl>
                <c:lvl>
                  <c:pt idx="0">
                    <c:v>2002 </c:v>
                  </c:pt>
                  <c:pt idx="1">
                    <c:v>2003 </c:v>
                  </c:pt>
                  <c:pt idx="2">
                    <c:v>2004 </c:v>
                  </c:pt>
                  <c:pt idx="3">
                    <c:v>2005 </c:v>
                  </c:pt>
                  <c:pt idx="5">
                    <c:v>2007</c:v>
                  </c:pt>
                  <c:pt idx="6">
                    <c:v>2008</c:v>
                  </c:pt>
                </c:lvl>
              </c:multiLvlStrCache>
            </c:multiLvlStrRef>
          </c:cat>
          <c:val>
            <c:numRef>
              <c:f>regiao!$C$7:$I$7</c:f>
              <c:numCache>
                <c:formatCode>General</c:formatCode>
                <c:ptCount val="7"/>
                <c:pt idx="0">
                  <c:v>399</c:v>
                </c:pt>
                <c:pt idx="1">
                  <c:v>358</c:v>
                </c:pt>
                <c:pt idx="2">
                  <c:v>350</c:v>
                </c:pt>
                <c:pt idx="3">
                  <c:v>345</c:v>
                </c:pt>
                <c:pt idx="4">
                  <c:v>384</c:v>
                </c:pt>
                <c:pt idx="5">
                  <c:v>448</c:v>
                </c:pt>
                <c:pt idx="6">
                  <c:v>237</c:v>
                </c:pt>
              </c:numCache>
            </c:numRef>
          </c:val>
        </c:ser>
        <c:ser>
          <c:idx val="3"/>
          <c:order val="3"/>
          <c:tx>
            <c:strRef>
              <c:f>regiao!$A$8</c:f>
              <c:strCache>
                <c:ptCount val="1"/>
                <c:pt idx="0">
                  <c:v>Norte</c:v>
                </c:pt>
              </c:strCache>
            </c:strRef>
          </c:tx>
          <c:cat>
            <c:multiLvlStrRef>
              <c:f>regiao!$C$2:$I$4</c:f>
              <c:multiLvlStrCache>
                <c:ptCount val="7"/>
                <c:lvl>
                  <c:pt idx="4">
                    <c:v>2006</c:v>
                  </c:pt>
                </c:lvl>
                <c:lvl>
                  <c:pt idx="0">
                    <c:v>2002 </c:v>
                  </c:pt>
                  <c:pt idx="1">
                    <c:v>2003 </c:v>
                  </c:pt>
                  <c:pt idx="2">
                    <c:v>2004 </c:v>
                  </c:pt>
                  <c:pt idx="3">
                    <c:v>2005 </c:v>
                  </c:pt>
                  <c:pt idx="5">
                    <c:v>2007</c:v>
                  </c:pt>
                  <c:pt idx="6">
                    <c:v>2008</c:v>
                  </c:pt>
                </c:lvl>
              </c:multiLvlStrCache>
            </c:multiLvlStrRef>
          </c:cat>
          <c:val>
            <c:numRef>
              <c:f>regiao!$C$8:$I$8</c:f>
              <c:numCache>
                <c:formatCode>General</c:formatCode>
                <c:ptCount val="7"/>
                <c:pt idx="0">
                  <c:v>23</c:v>
                </c:pt>
                <c:pt idx="1">
                  <c:v>21</c:v>
                </c:pt>
                <c:pt idx="2">
                  <c:v>18</c:v>
                </c:pt>
                <c:pt idx="3">
                  <c:v>23</c:v>
                </c:pt>
                <c:pt idx="4">
                  <c:v>48</c:v>
                </c:pt>
                <c:pt idx="5">
                  <c:v>52</c:v>
                </c:pt>
                <c:pt idx="6">
                  <c:v>72</c:v>
                </c:pt>
              </c:numCache>
            </c:numRef>
          </c:val>
        </c:ser>
        <c:ser>
          <c:idx val="4"/>
          <c:order val="4"/>
          <c:tx>
            <c:strRef>
              <c:f>regiao!$A$9</c:f>
              <c:strCache>
                <c:ptCount val="1"/>
                <c:pt idx="0">
                  <c:v>Nordeste</c:v>
                </c:pt>
              </c:strCache>
            </c:strRef>
          </c:tx>
          <c:cat>
            <c:multiLvlStrRef>
              <c:f>regiao!$C$2:$I$4</c:f>
              <c:multiLvlStrCache>
                <c:ptCount val="7"/>
                <c:lvl>
                  <c:pt idx="4">
                    <c:v>2006</c:v>
                  </c:pt>
                </c:lvl>
                <c:lvl>
                  <c:pt idx="0">
                    <c:v>2002 </c:v>
                  </c:pt>
                  <c:pt idx="1">
                    <c:v>2003 </c:v>
                  </c:pt>
                  <c:pt idx="2">
                    <c:v>2004 </c:v>
                  </c:pt>
                  <c:pt idx="3">
                    <c:v>2005 </c:v>
                  </c:pt>
                  <c:pt idx="5">
                    <c:v>2007</c:v>
                  </c:pt>
                  <c:pt idx="6">
                    <c:v>2008</c:v>
                  </c:pt>
                </c:lvl>
              </c:multiLvlStrCache>
            </c:multiLvlStrRef>
          </c:cat>
          <c:val>
            <c:numRef>
              <c:f>regiao!$C$9:$I$9</c:f>
              <c:numCache>
                <c:formatCode>General</c:formatCode>
                <c:ptCount val="7"/>
                <c:pt idx="0">
                  <c:v>140</c:v>
                </c:pt>
                <c:pt idx="1">
                  <c:v>113</c:v>
                </c:pt>
                <c:pt idx="2">
                  <c:v>109</c:v>
                </c:pt>
                <c:pt idx="3">
                  <c:v>152</c:v>
                </c:pt>
                <c:pt idx="4">
                  <c:v>133</c:v>
                </c:pt>
                <c:pt idx="5">
                  <c:v>298</c:v>
                </c:pt>
                <c:pt idx="6">
                  <c:v>164</c:v>
                </c:pt>
              </c:numCache>
            </c:numRef>
          </c:val>
        </c:ser>
        <c:axId val="74932224"/>
        <c:axId val="74933760"/>
      </c:barChart>
      <c:catAx>
        <c:axId val="74932224"/>
        <c:scaling>
          <c:orientation val="minMax"/>
        </c:scaling>
        <c:axPos val="b"/>
        <c:numFmt formatCode="General" sourceLinked="1"/>
        <c:tickLblPos val="nextTo"/>
        <c:crossAx val="74933760"/>
        <c:crosses val="autoZero"/>
        <c:auto val="1"/>
        <c:lblAlgn val="ctr"/>
        <c:lblOffset val="100"/>
        <c:noMultiLvlLbl val="1"/>
      </c:catAx>
      <c:valAx>
        <c:axId val="74933760"/>
        <c:scaling>
          <c:orientation val="minMax"/>
        </c:scaling>
        <c:axPos val="l"/>
        <c:majorGridlines/>
        <c:numFmt formatCode="General" sourceLinked="1"/>
        <c:tickLblPos val="nextTo"/>
        <c:crossAx val="7493222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lineChart>
        <c:grouping val="standard"/>
        <c:ser>
          <c:idx val="0"/>
          <c:order val="0"/>
          <c:tx>
            <c:strRef>
              <c:f>sexo!$A$4</c:f>
              <c:strCache>
                <c:ptCount val="1"/>
                <c:pt idx="0">
                  <c:v>Feminino</c:v>
                </c:pt>
              </c:strCache>
            </c:strRef>
          </c:tx>
          <c:spPr>
            <a:ln w="41275">
              <a:solidFill>
                <a:srgbClr val="C00000"/>
              </a:solidFill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dLbls>
            <c:dLblPos val="b"/>
            <c:showVal val="1"/>
          </c:dLbls>
          <c:cat>
            <c:strRef>
              <c:f>sexo!$C$2:$I$3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sexo!$C$4:$I$4</c:f>
              <c:numCache>
                <c:formatCode>0.00%</c:formatCode>
                <c:ptCount val="7"/>
                <c:pt idx="0">
                  <c:v>0.4481</c:v>
                </c:pt>
                <c:pt idx="1">
                  <c:v>0.49590000000000062</c:v>
                </c:pt>
                <c:pt idx="2">
                  <c:v>0.48390000000000055</c:v>
                </c:pt>
                <c:pt idx="3">
                  <c:v>0.50219999999999998</c:v>
                </c:pt>
                <c:pt idx="4">
                  <c:v>0.50370000000000004</c:v>
                </c:pt>
                <c:pt idx="5">
                  <c:v>0.49500000000000038</c:v>
                </c:pt>
                <c:pt idx="6">
                  <c:v>0.49210000000000031</c:v>
                </c:pt>
              </c:numCache>
            </c:numRef>
          </c:val>
        </c:ser>
        <c:ser>
          <c:idx val="1"/>
          <c:order val="1"/>
          <c:tx>
            <c:strRef>
              <c:f>sexo!$A$5</c:f>
              <c:strCache>
                <c:ptCount val="1"/>
                <c:pt idx="0">
                  <c:v>Masculino</c:v>
                </c:pt>
              </c:strCache>
            </c:strRef>
          </c:tx>
          <c:spPr>
            <a:ln w="44450">
              <a:solidFill>
                <a:schemeClr val="accent4">
                  <a:lumMod val="75000"/>
                </a:schemeClr>
              </a:solidFill>
            </a:ln>
          </c:spPr>
          <c:marker>
            <c:symbol val="square"/>
            <c:size val="7"/>
            <c:spPr>
              <a:solidFill>
                <a:srgbClr val="00B0F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c:spPr>
          </c:marker>
          <c:dLbls>
            <c:dLblPos val="t"/>
            <c:showVal val="1"/>
          </c:dLbls>
          <c:cat>
            <c:strRef>
              <c:f>sexo!$C$2:$I$3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sexo!$C$5:$I$5</c:f>
              <c:numCache>
                <c:formatCode>0.00%</c:formatCode>
                <c:ptCount val="7"/>
                <c:pt idx="0">
                  <c:v>0.55189999999999995</c:v>
                </c:pt>
                <c:pt idx="1">
                  <c:v>0.50409999999999999</c:v>
                </c:pt>
                <c:pt idx="2">
                  <c:v>0.5161</c:v>
                </c:pt>
                <c:pt idx="3">
                  <c:v>0.49780000000000074</c:v>
                </c:pt>
                <c:pt idx="4">
                  <c:v>0.49630000000000074</c:v>
                </c:pt>
                <c:pt idx="5">
                  <c:v>0.505</c:v>
                </c:pt>
                <c:pt idx="6">
                  <c:v>0.50790000000000002</c:v>
                </c:pt>
              </c:numCache>
            </c:numRef>
          </c:val>
        </c:ser>
        <c:marker val="1"/>
        <c:axId val="74955776"/>
        <c:axId val="74961664"/>
      </c:lineChart>
      <c:catAx>
        <c:axId val="74955776"/>
        <c:scaling>
          <c:orientation val="minMax"/>
        </c:scaling>
        <c:axPos val="b"/>
        <c:numFmt formatCode="General" sourceLinked="1"/>
        <c:tickLblPos val="nextTo"/>
        <c:crossAx val="74961664"/>
        <c:crosses val="autoZero"/>
        <c:auto val="1"/>
        <c:lblAlgn val="ctr"/>
        <c:lblOffset val="100"/>
      </c:catAx>
      <c:valAx>
        <c:axId val="74961664"/>
        <c:scaling>
          <c:orientation val="minMax"/>
        </c:scaling>
        <c:axPos val="l"/>
        <c:majorGridlines/>
        <c:numFmt formatCode="0.00%" sourceLinked="1"/>
        <c:tickLblPos val="nextTo"/>
        <c:crossAx val="74955776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lineChart>
        <c:grouping val="standard"/>
        <c:ser>
          <c:idx val="0"/>
          <c:order val="0"/>
          <c:tx>
            <c:strRef>
              <c:f>categoria!$A$3</c:f>
              <c:strCache>
                <c:ptCount val="1"/>
                <c:pt idx="0">
                  <c:v>Estudante</c:v>
                </c:pt>
              </c:strCache>
            </c:strRef>
          </c:tx>
          <c:spPr>
            <a:ln w="38100"/>
          </c:spPr>
          <c:dLbls>
            <c:dLblPos val="t"/>
            <c:showVal val="1"/>
          </c:dLbls>
          <c:cat>
            <c:strRef>
              <c:f>categoria!$C$1:$I$2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categoria!$C$3:$I$3</c:f>
              <c:numCache>
                <c:formatCode>0.00%</c:formatCode>
                <c:ptCount val="7"/>
                <c:pt idx="0">
                  <c:v>0.46640000000000031</c:v>
                </c:pt>
                <c:pt idx="1">
                  <c:v>0.24860000000000004</c:v>
                </c:pt>
                <c:pt idx="2">
                  <c:v>0.37510000000000032</c:v>
                </c:pt>
                <c:pt idx="3">
                  <c:v>0.34430000000000038</c:v>
                </c:pt>
                <c:pt idx="4">
                  <c:v>0.38620000000000032</c:v>
                </c:pt>
                <c:pt idx="5">
                  <c:v>0.33140000000000086</c:v>
                </c:pt>
                <c:pt idx="6">
                  <c:v>0.39100000000000068</c:v>
                </c:pt>
              </c:numCache>
            </c:numRef>
          </c:val>
        </c:ser>
        <c:ser>
          <c:idx val="1"/>
          <c:order val="1"/>
          <c:tx>
            <c:strRef>
              <c:f>categoria!$A$4</c:f>
              <c:strCache>
                <c:ptCount val="1"/>
                <c:pt idx="0">
                  <c:v>Efetivo</c:v>
                </c:pt>
              </c:strCache>
            </c:strRef>
          </c:tx>
          <c:spPr>
            <a:ln w="38100"/>
          </c:spPr>
          <c:dLbls>
            <c:dLblPos val="t"/>
            <c:showVal val="1"/>
          </c:dLbls>
          <c:cat>
            <c:strRef>
              <c:f>categoria!$C$1:$I$2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categoria!$C$4:$I$4</c:f>
              <c:numCache>
                <c:formatCode>0.00%</c:formatCode>
                <c:ptCount val="7"/>
                <c:pt idx="0">
                  <c:v>0.53359999999999996</c:v>
                </c:pt>
                <c:pt idx="1">
                  <c:v>0.74860000000000149</c:v>
                </c:pt>
                <c:pt idx="2">
                  <c:v>0.61460000000000148</c:v>
                </c:pt>
                <c:pt idx="3">
                  <c:v>0.63580000000000136</c:v>
                </c:pt>
                <c:pt idx="4">
                  <c:v>0.58149999999999957</c:v>
                </c:pt>
                <c:pt idx="5">
                  <c:v>0.63449999999999995</c:v>
                </c:pt>
                <c:pt idx="6">
                  <c:v>0.57840000000000003</c:v>
                </c:pt>
              </c:numCache>
            </c:numRef>
          </c:val>
        </c:ser>
        <c:ser>
          <c:idx val="2"/>
          <c:order val="2"/>
          <c:tx>
            <c:strRef>
              <c:f>categoria!$A$5</c:f>
              <c:strCache>
                <c:ptCount val="1"/>
                <c:pt idx="0">
                  <c:v>Institucional</c:v>
                </c:pt>
              </c:strCache>
            </c:strRef>
          </c:tx>
          <c:spPr>
            <a:ln w="38100">
              <a:solidFill>
                <a:schemeClr val="accent6">
                  <a:lumMod val="50000"/>
                </a:schemeClr>
              </a:solidFill>
            </a:ln>
          </c:spPr>
          <c:marker>
            <c:spPr>
              <a:solidFill>
                <a:schemeClr val="accent6">
                  <a:lumMod val="50000"/>
                </a:schemeClr>
              </a:solidFill>
            </c:spPr>
          </c:marker>
          <c:dLbls>
            <c:dLblPos val="t"/>
            <c:showVal val="1"/>
          </c:dLbls>
          <c:cat>
            <c:strRef>
              <c:f>categoria!$C$1:$I$2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categoria!$C$5:$I$5</c:f>
              <c:numCache>
                <c:formatCode>0.00%</c:formatCode>
                <c:ptCount val="7"/>
                <c:pt idx="0">
                  <c:v>0</c:v>
                </c:pt>
                <c:pt idx="1">
                  <c:v>2.7000000000000049E-3</c:v>
                </c:pt>
                <c:pt idx="2">
                  <c:v>1.0300000000000005E-2</c:v>
                </c:pt>
                <c:pt idx="3">
                  <c:v>1.9900000000000046E-2</c:v>
                </c:pt>
                <c:pt idx="4">
                  <c:v>3.2300000000000002E-2</c:v>
                </c:pt>
                <c:pt idx="5">
                  <c:v>3.4099999999999998E-2</c:v>
                </c:pt>
                <c:pt idx="6">
                  <c:v>3.0599999999999999E-2</c:v>
                </c:pt>
              </c:numCache>
            </c:numRef>
          </c:val>
        </c:ser>
        <c:marker val="1"/>
        <c:axId val="134566656"/>
        <c:axId val="134568192"/>
      </c:lineChart>
      <c:catAx>
        <c:axId val="134566656"/>
        <c:scaling>
          <c:orientation val="minMax"/>
        </c:scaling>
        <c:axPos val="b"/>
        <c:numFmt formatCode="General" sourceLinked="1"/>
        <c:tickLblPos val="nextTo"/>
        <c:crossAx val="134568192"/>
        <c:crosses val="autoZero"/>
        <c:auto val="1"/>
        <c:lblAlgn val="ctr"/>
        <c:lblOffset val="100"/>
      </c:catAx>
      <c:valAx>
        <c:axId val="134568192"/>
        <c:scaling>
          <c:orientation val="minMax"/>
        </c:scaling>
        <c:axPos val="l"/>
        <c:majorGridlines/>
        <c:numFmt formatCode="0.00%" sourceLinked="1"/>
        <c:tickLblPos val="nextTo"/>
        <c:crossAx val="134566656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tit!$A$3</c:f>
              <c:strCache>
                <c:ptCount val="1"/>
                <c:pt idx="0">
                  <c:v>Graduação </c:v>
                </c:pt>
              </c:strCache>
            </c:strRef>
          </c:tx>
          <c:cat>
            <c:strRef>
              <c:f>tit!$C$1:$I$2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tit!$C$3:$I$3</c:f>
              <c:numCache>
                <c:formatCode>General</c:formatCode>
                <c:ptCount val="7"/>
                <c:pt idx="0">
                  <c:v>120</c:v>
                </c:pt>
                <c:pt idx="1">
                  <c:v>476</c:v>
                </c:pt>
                <c:pt idx="2">
                  <c:v>275</c:v>
                </c:pt>
                <c:pt idx="3">
                  <c:v>300</c:v>
                </c:pt>
                <c:pt idx="4">
                  <c:v>268</c:v>
                </c:pt>
                <c:pt idx="5">
                  <c:v>327</c:v>
                </c:pt>
                <c:pt idx="6">
                  <c:v>244</c:v>
                </c:pt>
              </c:numCache>
            </c:numRef>
          </c:val>
        </c:ser>
        <c:ser>
          <c:idx val="1"/>
          <c:order val="1"/>
          <c:tx>
            <c:strRef>
              <c:f>tit!$A$4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tit!$C$1:$I$2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tit!$C$4:$I$4</c:f>
              <c:numCache>
                <c:formatCode>General</c:formatCode>
                <c:ptCount val="7"/>
                <c:pt idx="0">
                  <c:v>123</c:v>
                </c:pt>
                <c:pt idx="1">
                  <c:v>47</c:v>
                </c:pt>
                <c:pt idx="2">
                  <c:v>48</c:v>
                </c:pt>
                <c:pt idx="3">
                  <c:v>78</c:v>
                </c:pt>
                <c:pt idx="4">
                  <c:v>56</c:v>
                </c:pt>
                <c:pt idx="5">
                  <c:v>84</c:v>
                </c:pt>
                <c:pt idx="6">
                  <c:v>61</c:v>
                </c:pt>
              </c:numCache>
            </c:numRef>
          </c:val>
        </c:ser>
        <c:ser>
          <c:idx val="2"/>
          <c:order val="2"/>
          <c:tx>
            <c:strRef>
              <c:f>tit!$A$5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tit!$C$1:$I$2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tit!$C$5:$I$5</c:f>
              <c:numCache>
                <c:formatCode>General</c:formatCode>
                <c:ptCount val="7"/>
                <c:pt idx="0">
                  <c:v>129</c:v>
                </c:pt>
                <c:pt idx="1">
                  <c:v>184</c:v>
                </c:pt>
                <c:pt idx="2">
                  <c:v>171</c:v>
                </c:pt>
                <c:pt idx="3">
                  <c:v>223</c:v>
                </c:pt>
                <c:pt idx="4">
                  <c:v>200</c:v>
                </c:pt>
                <c:pt idx="5">
                  <c:v>227</c:v>
                </c:pt>
                <c:pt idx="6">
                  <c:v>184</c:v>
                </c:pt>
              </c:numCache>
            </c:numRef>
          </c:val>
        </c:ser>
        <c:ser>
          <c:idx val="3"/>
          <c:order val="3"/>
          <c:tx>
            <c:strRef>
              <c:f>tit!$A$6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tit!$C$1:$I$2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tit!$C$6:$I$6</c:f>
              <c:numCache>
                <c:formatCode>General</c:formatCode>
                <c:ptCount val="7"/>
                <c:pt idx="0">
                  <c:v>28</c:v>
                </c:pt>
                <c:pt idx="1">
                  <c:v>121</c:v>
                </c:pt>
                <c:pt idx="2">
                  <c:v>104</c:v>
                </c:pt>
                <c:pt idx="3">
                  <c:v>134</c:v>
                </c:pt>
                <c:pt idx="4">
                  <c:v>125</c:v>
                </c:pt>
                <c:pt idx="5">
                  <c:v>145</c:v>
                </c:pt>
                <c:pt idx="6">
                  <c:v>116</c:v>
                </c:pt>
              </c:numCache>
            </c:numRef>
          </c:val>
        </c:ser>
        <c:ser>
          <c:idx val="4"/>
          <c:order val="4"/>
          <c:tx>
            <c:strRef>
              <c:f>tit!$A$7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tit!$C$1:$I$2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tit!$C$7:$I$7</c:f>
              <c:numCache>
                <c:formatCode>General</c:formatCode>
                <c:ptCount val="7"/>
                <c:pt idx="0">
                  <c:v>32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</c:ser>
        <c:axId val="137026176"/>
        <c:axId val="137032064"/>
      </c:barChart>
      <c:catAx>
        <c:axId val="137026176"/>
        <c:scaling>
          <c:orientation val="minMax"/>
        </c:scaling>
        <c:axPos val="b"/>
        <c:numFmt formatCode="General" sourceLinked="1"/>
        <c:tickLblPos val="nextTo"/>
        <c:crossAx val="137032064"/>
        <c:crosses val="autoZero"/>
        <c:auto val="1"/>
        <c:lblAlgn val="ctr"/>
        <c:lblOffset val="100"/>
      </c:catAx>
      <c:valAx>
        <c:axId val="137032064"/>
        <c:scaling>
          <c:orientation val="minMax"/>
        </c:scaling>
        <c:axPos val="l"/>
        <c:majorGridlines/>
        <c:numFmt formatCode="General" sourceLinked="1"/>
        <c:tickLblPos val="nextTo"/>
        <c:crossAx val="137026176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'tit%'!$A$3</c:f>
              <c:strCache>
                <c:ptCount val="1"/>
                <c:pt idx="0">
                  <c:v>Graduação </c:v>
                </c:pt>
              </c:strCache>
            </c:strRef>
          </c:tx>
          <c:cat>
            <c:strRef>
              <c:f>'tit%'!$C$1:$I$2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'tit%'!$C$3:$I$3</c:f>
              <c:numCache>
                <c:formatCode>0.00%</c:formatCode>
                <c:ptCount val="7"/>
                <c:pt idx="0">
                  <c:v>0.27780000000000032</c:v>
                </c:pt>
                <c:pt idx="1">
                  <c:v>0.57490000000000063</c:v>
                </c:pt>
                <c:pt idx="2">
                  <c:v>0.45990000000000031</c:v>
                </c:pt>
                <c:pt idx="3">
                  <c:v>0.40820000000000001</c:v>
                </c:pt>
                <c:pt idx="4">
                  <c:v>0.41290000000000032</c:v>
                </c:pt>
                <c:pt idx="5">
                  <c:v>0.41760000000000008</c:v>
                </c:pt>
                <c:pt idx="6">
                  <c:v>0.40340000000000031</c:v>
                </c:pt>
              </c:numCache>
            </c:numRef>
          </c:val>
        </c:ser>
        <c:ser>
          <c:idx val="1"/>
          <c:order val="1"/>
          <c:tx>
            <c:strRef>
              <c:f>'tit%'!$A$4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'tit%'!$C$1:$I$2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'tit%'!$C$4:$I$4</c:f>
              <c:numCache>
                <c:formatCode>0.00%</c:formatCode>
                <c:ptCount val="7"/>
                <c:pt idx="0">
                  <c:v>0.28470000000000001</c:v>
                </c:pt>
                <c:pt idx="1">
                  <c:v>5.6800000000000003E-2</c:v>
                </c:pt>
                <c:pt idx="2">
                  <c:v>8.0300000000000024E-2</c:v>
                </c:pt>
                <c:pt idx="3">
                  <c:v>0.10610000000000012</c:v>
                </c:pt>
                <c:pt idx="4">
                  <c:v>8.6300000000000002E-2</c:v>
                </c:pt>
                <c:pt idx="5">
                  <c:v>0.10730000000000002</c:v>
                </c:pt>
                <c:pt idx="6">
                  <c:v>0.1008</c:v>
                </c:pt>
              </c:numCache>
            </c:numRef>
          </c:val>
        </c:ser>
        <c:ser>
          <c:idx val="2"/>
          <c:order val="2"/>
          <c:tx>
            <c:strRef>
              <c:f>'tit%'!$A$5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'tit%'!$C$1:$I$2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'tit%'!$C$5:$I$5</c:f>
              <c:numCache>
                <c:formatCode>0.00%</c:formatCode>
                <c:ptCount val="7"/>
                <c:pt idx="0">
                  <c:v>0.29860000000000031</c:v>
                </c:pt>
                <c:pt idx="1">
                  <c:v>0.22220000000000001</c:v>
                </c:pt>
                <c:pt idx="2">
                  <c:v>0.28600000000000031</c:v>
                </c:pt>
                <c:pt idx="3">
                  <c:v>0.30340000000000061</c:v>
                </c:pt>
                <c:pt idx="4">
                  <c:v>0.30820000000000008</c:v>
                </c:pt>
                <c:pt idx="5">
                  <c:v>0.28990000000000032</c:v>
                </c:pt>
                <c:pt idx="6">
                  <c:v>0.30410000000000031</c:v>
                </c:pt>
              </c:numCache>
            </c:numRef>
          </c:val>
        </c:ser>
        <c:ser>
          <c:idx val="3"/>
          <c:order val="3"/>
          <c:tx>
            <c:strRef>
              <c:f>'tit%'!$A$6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'tit%'!$C$1:$I$2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'tit%'!$C$6:$I$6</c:f>
              <c:numCache>
                <c:formatCode>0.00%</c:formatCode>
                <c:ptCount val="7"/>
                <c:pt idx="0">
                  <c:v>6.4800000000000024E-2</c:v>
                </c:pt>
                <c:pt idx="1">
                  <c:v>0.14610000000000001</c:v>
                </c:pt>
                <c:pt idx="2">
                  <c:v>0.1739000000000003</c:v>
                </c:pt>
                <c:pt idx="3">
                  <c:v>0.18230000000000021</c:v>
                </c:pt>
                <c:pt idx="4">
                  <c:v>0.19259999999999999</c:v>
                </c:pt>
                <c:pt idx="5">
                  <c:v>0.18520000000000031</c:v>
                </c:pt>
                <c:pt idx="6">
                  <c:v>0.19170000000000001</c:v>
                </c:pt>
              </c:numCache>
            </c:numRef>
          </c:val>
        </c:ser>
        <c:ser>
          <c:idx val="4"/>
          <c:order val="4"/>
          <c:tx>
            <c:strRef>
              <c:f>'tit%'!$A$7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'tit%'!$C$1:$I$2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'tit%'!$C$7:$I$7</c:f>
              <c:numCache>
                <c:formatCode>0.00%</c:formatCode>
                <c:ptCount val="7"/>
                <c:pt idx="0">
                  <c:v>7.4100000000000013E-2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</c:ser>
        <c:axId val="137174400"/>
        <c:axId val="137180288"/>
      </c:barChart>
      <c:catAx>
        <c:axId val="137174400"/>
        <c:scaling>
          <c:orientation val="minMax"/>
        </c:scaling>
        <c:axPos val="b"/>
        <c:numFmt formatCode="General" sourceLinked="1"/>
        <c:tickLblPos val="nextTo"/>
        <c:crossAx val="137180288"/>
        <c:crosses val="autoZero"/>
        <c:auto val="1"/>
        <c:lblAlgn val="ctr"/>
        <c:lblOffset val="100"/>
      </c:catAx>
      <c:valAx>
        <c:axId val="137180288"/>
        <c:scaling>
          <c:orientation val="minMax"/>
        </c:scaling>
        <c:axPos val="l"/>
        <c:majorGridlines/>
        <c:numFmt formatCode="0.00%" sourceLinked="1"/>
        <c:tickLblPos val="nextTo"/>
        <c:crossAx val="137174400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lineChart>
        <c:grouping val="standard"/>
        <c:ser>
          <c:idx val="0"/>
          <c:order val="0"/>
          <c:tx>
            <c:strRef>
              <c:f>filiacao!$A$3</c:f>
              <c:strCache>
                <c:ptCount val="1"/>
                <c:pt idx="0">
                  <c:v>Instituição Privada</c:v>
                </c:pt>
              </c:strCache>
            </c:strRef>
          </c:tx>
          <c:dLbls>
            <c:dLbl>
              <c:idx val="0"/>
              <c:layout>
                <c:manualLayout>
                  <c:x val="0"/>
                  <c:y val="1.3888888888888935E-2"/>
                </c:manualLayout>
              </c:layout>
              <c:dLblPos val="t"/>
              <c:showVal val="1"/>
            </c:dLbl>
            <c:dLbl>
              <c:idx val="1"/>
              <c:layout>
                <c:manualLayout>
                  <c:x val="0"/>
                  <c:y val="1.3888888888888935E-2"/>
                </c:manualLayout>
              </c:layout>
              <c:dLblPos val="t"/>
              <c:showVal val="1"/>
            </c:dLbl>
            <c:dLbl>
              <c:idx val="2"/>
              <c:layout>
                <c:manualLayout>
                  <c:x val="5.5555555555555558E-3"/>
                  <c:y val="1.8518518518518559E-2"/>
                </c:manualLayout>
              </c:layout>
              <c:dLblPos val="t"/>
              <c:showVal val="1"/>
            </c:dLbl>
            <c:dLbl>
              <c:idx val="3"/>
              <c:layout>
                <c:manualLayout>
                  <c:x val="0"/>
                  <c:y val="2.7777777777777912E-2"/>
                </c:manualLayout>
              </c:layout>
              <c:dLblPos val="t"/>
              <c:showVal val="1"/>
            </c:dLbl>
            <c:dLblPos val="t"/>
            <c:showVal val="1"/>
          </c:dLbls>
          <c:cat>
            <c:numRef>
              <c:f>filiacao!$C$2:$I$2</c:f>
              <c:numCache>
                <c:formatCode>General</c:formatCod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numCache>
            </c:numRef>
          </c:cat>
          <c:val>
            <c:numRef>
              <c:f>filiacao!$C$3:$I$3</c:f>
              <c:numCache>
                <c:formatCode>0.00%</c:formatCode>
                <c:ptCount val="7"/>
                <c:pt idx="0">
                  <c:v>0.14410000000000001</c:v>
                </c:pt>
                <c:pt idx="1">
                  <c:v>0.17269999999999999</c:v>
                </c:pt>
                <c:pt idx="2">
                  <c:v>0.224</c:v>
                </c:pt>
                <c:pt idx="3">
                  <c:v>0.2535</c:v>
                </c:pt>
                <c:pt idx="4">
                  <c:v>0.24730000000000021</c:v>
                </c:pt>
                <c:pt idx="5">
                  <c:v>0.23500000000000001</c:v>
                </c:pt>
                <c:pt idx="6">
                  <c:v>0.2495000000000003</c:v>
                </c:pt>
              </c:numCache>
            </c:numRef>
          </c:val>
        </c:ser>
        <c:ser>
          <c:idx val="1"/>
          <c:order val="1"/>
          <c:tx>
            <c:strRef>
              <c:f>filiacao!$A$4</c:f>
              <c:strCache>
                <c:ptCount val="1"/>
                <c:pt idx="0">
                  <c:v>Instituição Pública</c:v>
                </c:pt>
              </c:strCache>
            </c:strRef>
          </c:tx>
          <c:dLbls>
            <c:dLblPos val="t"/>
            <c:showVal val="1"/>
          </c:dLbls>
          <c:cat>
            <c:numRef>
              <c:f>filiacao!$C$2:$I$2</c:f>
              <c:numCache>
                <c:formatCode>General</c:formatCod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numCache>
            </c:numRef>
          </c:cat>
          <c:val>
            <c:numRef>
              <c:f>filiacao!$C$4:$I$4</c:f>
              <c:numCache>
                <c:formatCode>0.00%</c:formatCode>
                <c:ptCount val="7"/>
                <c:pt idx="0">
                  <c:v>0.51400000000000001</c:v>
                </c:pt>
                <c:pt idx="1">
                  <c:v>0.46560000000000001</c:v>
                </c:pt>
                <c:pt idx="2">
                  <c:v>0.58579999999999999</c:v>
                </c:pt>
                <c:pt idx="3">
                  <c:v>0.62200000000000111</c:v>
                </c:pt>
                <c:pt idx="4">
                  <c:v>0.51970000000000005</c:v>
                </c:pt>
                <c:pt idx="5">
                  <c:v>0.54210000000000003</c:v>
                </c:pt>
                <c:pt idx="6">
                  <c:v>0.49040000000000056</c:v>
                </c:pt>
              </c:numCache>
            </c:numRef>
          </c:val>
        </c:ser>
        <c:ser>
          <c:idx val="2"/>
          <c:order val="2"/>
          <c:tx>
            <c:strRef>
              <c:f>filiacao!$A$5</c:f>
              <c:strCache>
                <c:ptCount val="1"/>
                <c:pt idx="0">
                  <c:v>Não Informado</c:v>
                </c:pt>
              </c:strCache>
            </c:strRef>
          </c:tx>
          <c:dLbls>
            <c:dLbl>
              <c:idx val="0"/>
              <c:layout>
                <c:manualLayout>
                  <c:x val="0"/>
                  <c:y val="-8.3333333333333343E-2"/>
                </c:manualLayout>
              </c:layout>
              <c:dLblPos val="b"/>
              <c:showVal val="1"/>
            </c:dLbl>
            <c:dLbl>
              <c:idx val="1"/>
              <c:layout>
                <c:manualLayout>
                  <c:x val="0.05"/>
                  <c:y val="-8.7962962962963229E-2"/>
                </c:manualLayout>
              </c:layout>
              <c:dLblPos val="b"/>
              <c:showVal val="1"/>
            </c:dLbl>
            <c:dLbl>
              <c:idx val="2"/>
              <c:layout>
                <c:manualLayout>
                  <c:x val="1.1111111111111125E-2"/>
                  <c:y val="-2.3148148148148147E-2"/>
                </c:manualLayout>
              </c:layout>
              <c:dLblPos val="b"/>
              <c:showVal val="1"/>
            </c:dLbl>
            <c:dLbl>
              <c:idx val="5"/>
              <c:layout>
                <c:manualLayout>
                  <c:x val="1.6666666666666583E-2"/>
                  <c:y val="-9.2592592592593073E-3"/>
                </c:manualLayout>
              </c:layout>
              <c:dLblPos val="b"/>
              <c:showVal val="1"/>
            </c:dLbl>
            <c:dLbl>
              <c:idx val="6"/>
              <c:layout>
                <c:manualLayout>
                  <c:x val="8.3333333333333367E-3"/>
                  <c:y val="-2.3148148148148147E-2"/>
                </c:manualLayout>
              </c:layout>
              <c:dLblPos val="b"/>
              <c:showVal val="1"/>
            </c:dLbl>
            <c:dLblPos val="b"/>
            <c:showVal val="1"/>
          </c:dLbls>
          <c:cat>
            <c:numRef>
              <c:f>filiacao!$C$2:$I$2</c:f>
              <c:numCache>
                <c:formatCode>General</c:formatCod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numCache>
            </c:numRef>
          </c:cat>
          <c:val>
            <c:numRef>
              <c:f>filiacao!$C$5:$I$5</c:f>
              <c:numCache>
                <c:formatCode>0.00%</c:formatCode>
                <c:ptCount val="7"/>
                <c:pt idx="0">
                  <c:v>0.34190000000000031</c:v>
                </c:pt>
                <c:pt idx="1">
                  <c:v>0.36170000000000002</c:v>
                </c:pt>
                <c:pt idx="2">
                  <c:v>0.19009999999999999</c:v>
                </c:pt>
                <c:pt idx="3">
                  <c:v>0.12460000000000014</c:v>
                </c:pt>
                <c:pt idx="4">
                  <c:v>0.23300000000000001</c:v>
                </c:pt>
                <c:pt idx="5">
                  <c:v>0.22289999999999999</c:v>
                </c:pt>
                <c:pt idx="6">
                  <c:v>0.26</c:v>
                </c:pt>
              </c:numCache>
            </c:numRef>
          </c:val>
        </c:ser>
        <c:marker val="1"/>
        <c:axId val="137221248"/>
        <c:axId val="137222784"/>
      </c:lineChart>
      <c:catAx>
        <c:axId val="137221248"/>
        <c:scaling>
          <c:orientation val="minMax"/>
        </c:scaling>
        <c:axPos val="b"/>
        <c:numFmt formatCode="General" sourceLinked="1"/>
        <c:tickLblPos val="nextTo"/>
        <c:crossAx val="137222784"/>
        <c:crosses val="autoZero"/>
        <c:auto val="1"/>
        <c:lblAlgn val="ctr"/>
        <c:lblOffset val="100"/>
      </c:catAx>
      <c:valAx>
        <c:axId val="137222784"/>
        <c:scaling>
          <c:orientation val="minMax"/>
        </c:scaling>
        <c:axPos val="l"/>
        <c:majorGridlines/>
        <c:numFmt formatCode="0.00%" sourceLinked="1"/>
        <c:tickLblPos val="nextTo"/>
        <c:crossAx val="137221248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lineChart>
        <c:grouping val="standard"/>
        <c:ser>
          <c:idx val="0"/>
          <c:order val="0"/>
          <c:tx>
            <c:strRef>
              <c:f>area!$A$4</c:f>
              <c:strCache>
                <c:ptCount val="1"/>
                <c:pt idx="0">
                  <c:v>Educação Física</c:v>
                </c:pt>
              </c:strCache>
            </c:strRef>
          </c:tx>
          <c:spPr>
            <a:ln w="38100"/>
          </c:spPr>
          <c:dLbls>
            <c:dLblPos val="t"/>
            <c:showVal val="1"/>
          </c:dLbls>
          <c:cat>
            <c:strRef>
              <c:f>area!$C$2:$I$3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area!$C$4:$I$4</c:f>
              <c:numCache>
                <c:formatCode>0.00%</c:formatCode>
                <c:ptCount val="7"/>
                <c:pt idx="0">
                  <c:v>0.99629999999999996</c:v>
                </c:pt>
                <c:pt idx="1">
                  <c:v>0.99460000000000004</c:v>
                </c:pt>
                <c:pt idx="2">
                  <c:v>0.99380000000000002</c:v>
                </c:pt>
                <c:pt idx="3">
                  <c:v>0.97660000000000136</c:v>
                </c:pt>
                <c:pt idx="4">
                  <c:v>0.95250000000000001</c:v>
                </c:pt>
                <c:pt idx="5">
                  <c:v>0.93920000000000003</c:v>
                </c:pt>
                <c:pt idx="6">
                  <c:v>0.97230000000000005</c:v>
                </c:pt>
              </c:numCache>
            </c:numRef>
          </c:val>
        </c:ser>
        <c:ser>
          <c:idx val="1"/>
          <c:order val="1"/>
          <c:tx>
            <c:strRef>
              <c:f>area!$A$5</c:f>
              <c:strCache>
                <c:ptCount val="1"/>
                <c:pt idx="0">
                  <c:v>Outra Área</c:v>
                </c:pt>
              </c:strCache>
            </c:strRef>
          </c:tx>
          <c:spPr>
            <a:ln w="38100"/>
          </c:spPr>
          <c:dLbls>
            <c:dLbl>
              <c:idx val="0"/>
              <c:layout>
                <c:manualLayout>
                  <c:x val="-5.5555555555555558E-3"/>
                  <c:y val="-2.3148148148148064E-2"/>
                </c:manualLayout>
              </c:layout>
              <c:dLblPos val="b"/>
              <c:showVal val="1"/>
            </c:dLbl>
            <c:dLbl>
              <c:idx val="1"/>
              <c:layout>
                <c:manualLayout>
                  <c:x val="9.7222222222222224E-3"/>
                  <c:y val="-1.91631975317786E-2"/>
                </c:manualLayout>
              </c:layout>
              <c:dLblPos val="b"/>
              <c:showVal val="1"/>
            </c:dLbl>
            <c:dLbl>
              <c:idx val="2"/>
              <c:layout>
                <c:manualLayout>
                  <c:x val="1.3888888888888937E-3"/>
                  <c:y val="-1.8905382365584401E-2"/>
                </c:manualLayout>
              </c:layout>
              <c:dLblPos val="b"/>
              <c:showVal val="1"/>
            </c:dLbl>
            <c:dLbl>
              <c:idx val="3"/>
              <c:layout>
                <c:manualLayout>
                  <c:x val="0"/>
                  <c:y val="-1.6655036928700198E-2"/>
                </c:manualLayout>
              </c:layout>
              <c:dLblPos val="b"/>
              <c:showVal val="1"/>
            </c:dLbl>
            <c:dLbl>
              <c:idx val="4"/>
              <c:layout>
                <c:manualLayout>
                  <c:x val="0"/>
                  <c:y val="-1.4275695312441859E-2"/>
                </c:manualLayout>
              </c:layout>
              <c:dLblPos val="b"/>
              <c:showVal val="1"/>
            </c:dLbl>
            <c:dLbl>
              <c:idx val="5"/>
              <c:layout>
                <c:manualLayout>
                  <c:x val="5.5553368328958878E-3"/>
                  <c:y val="-1.4533510478636071E-2"/>
                </c:manualLayout>
              </c:layout>
              <c:dLblPos val="b"/>
              <c:showVal val="1"/>
            </c:dLbl>
            <c:dLbl>
              <c:idx val="6"/>
              <c:layout>
                <c:manualLayout>
                  <c:x val="-2.7777777777778945E-3"/>
                  <c:y val="-2.7777777777777842E-2"/>
                </c:manualLayout>
              </c:layout>
              <c:dLblPos val="b"/>
              <c:showVal val="1"/>
            </c:dLbl>
            <c:dLblPos val="b"/>
            <c:showVal val="1"/>
          </c:dLbls>
          <c:cat>
            <c:strRef>
              <c:f>area!$C$2:$I$3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area!$C$5:$I$5</c:f>
              <c:numCache>
                <c:formatCode>0.00%</c:formatCode>
                <c:ptCount val="7"/>
                <c:pt idx="0">
                  <c:v>3.7000000000000088E-3</c:v>
                </c:pt>
                <c:pt idx="1">
                  <c:v>4.5000000000000014E-3</c:v>
                </c:pt>
                <c:pt idx="2">
                  <c:v>6.2000000000000119E-3</c:v>
                </c:pt>
                <c:pt idx="3">
                  <c:v>8.7000000000000046E-3</c:v>
                </c:pt>
                <c:pt idx="4">
                  <c:v>1.3400000000000025E-2</c:v>
                </c:pt>
                <c:pt idx="5">
                  <c:v>1.0500000000000021E-2</c:v>
                </c:pt>
                <c:pt idx="6">
                  <c:v>6.7000000000000098E-3</c:v>
                </c:pt>
              </c:numCache>
            </c:numRef>
          </c:val>
        </c:ser>
        <c:ser>
          <c:idx val="2"/>
          <c:order val="2"/>
          <c:tx>
            <c:strRef>
              <c:f>area!$A$6</c:f>
              <c:strCache>
                <c:ptCount val="1"/>
                <c:pt idx="0">
                  <c:v>Não Informado</c:v>
                </c:pt>
              </c:strCache>
            </c:strRef>
          </c:tx>
          <c:spPr>
            <a:ln w="38100"/>
          </c:spPr>
          <c:dLbls>
            <c:dLblPos val="t"/>
            <c:showVal val="1"/>
          </c:dLbls>
          <c:cat>
            <c:strRef>
              <c:f>area!$C$2:$I$3</c:f>
              <c:strCache>
                <c:ptCount val="7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</c:strCache>
            </c:strRef>
          </c:cat>
          <c:val>
            <c:numRef>
              <c:f>area!$C$6:$I$6</c:f>
              <c:numCache>
                <c:formatCode>0.00%</c:formatCode>
                <c:ptCount val="7"/>
                <c:pt idx="0">
                  <c:v>0</c:v>
                </c:pt>
                <c:pt idx="1">
                  <c:v>9.0000000000000236E-4</c:v>
                </c:pt>
                <c:pt idx="2">
                  <c:v>0</c:v>
                </c:pt>
                <c:pt idx="3">
                  <c:v>1.4700000000000001E-2</c:v>
                </c:pt>
                <c:pt idx="4">
                  <c:v>3.4099999999999998E-2</c:v>
                </c:pt>
                <c:pt idx="5">
                  <c:v>5.0200000000000002E-2</c:v>
                </c:pt>
                <c:pt idx="6">
                  <c:v>2.1000000000000012E-2</c:v>
                </c:pt>
              </c:numCache>
            </c:numRef>
          </c:val>
        </c:ser>
        <c:marker val="1"/>
        <c:axId val="137772032"/>
        <c:axId val="137782016"/>
      </c:lineChart>
      <c:catAx>
        <c:axId val="137772032"/>
        <c:scaling>
          <c:orientation val="minMax"/>
        </c:scaling>
        <c:axPos val="b"/>
        <c:numFmt formatCode="General" sourceLinked="1"/>
        <c:tickLblPos val="nextTo"/>
        <c:crossAx val="137782016"/>
        <c:crosses val="autoZero"/>
        <c:auto val="1"/>
        <c:lblAlgn val="ctr"/>
        <c:lblOffset val="100"/>
      </c:catAx>
      <c:valAx>
        <c:axId val="137782016"/>
        <c:scaling>
          <c:orientation val="minMax"/>
        </c:scaling>
        <c:axPos val="l"/>
        <c:majorGridlines/>
        <c:numFmt formatCode="0.00%" sourceLinked="1"/>
        <c:tickLblPos val="nextTo"/>
        <c:crossAx val="137772032"/>
        <c:crosses val="autoZero"/>
        <c:crossBetween val="between"/>
      </c:valAx>
    </c:plotArea>
    <c:legend>
      <c:legendPos val="b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'Área de Formação Inicial'!$B$1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8.5488450489437065E-4"/>
                  <c:y val="-0.15151471058451871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Educação </a:t>
                    </a:r>
                    <a:r>
                      <a:rPr lang="en-US" dirty="0" smtClean="0"/>
                      <a:t>Física</a:t>
                    </a:r>
                  </a:p>
                  <a:p>
                    <a:r>
                      <a:rPr lang="en-US" dirty="0" smtClean="0"/>
                      <a:t> 608</a:t>
                    </a:r>
                  </a:p>
                  <a:p>
                    <a:r>
                      <a:rPr lang="en-US" dirty="0" smtClean="0"/>
                      <a:t>99,02%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layout>
                <c:manualLayout>
                  <c:x val="-3.2152973624528852E-3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Outra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Área</a:t>
                    </a:r>
                    <a:endParaRPr lang="en-US" dirty="0" smtClean="0"/>
                  </a:p>
                  <a:p>
                    <a:r>
                      <a:rPr lang="en-US" dirty="0" smtClean="0"/>
                      <a:t> 6</a:t>
                    </a:r>
                  </a:p>
                  <a:p>
                    <a:r>
                      <a:rPr lang="en-US" dirty="0" smtClean="0"/>
                      <a:t>0,98%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2"/>
              <c:delete val="1"/>
            </c:dLbl>
            <c:showVal val="1"/>
            <c:showCatName val="1"/>
            <c:showLeaderLines val="1"/>
          </c:dLbls>
          <c:cat>
            <c:strRef>
              <c:f>'Área de Formação Inicial'!$A$2:$A$4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Educação Física</c:v>
                </c:pt>
              </c:strCache>
            </c:strRef>
          </c:cat>
          <c:val>
            <c:numRef>
              <c:f>'Área de Formação Inicial'!$B$2:$B$4</c:f>
              <c:numCache>
                <c:formatCode>General</c:formatCode>
                <c:ptCount val="3"/>
                <c:pt idx="0">
                  <c:v>608</c:v>
                </c:pt>
                <c:pt idx="1">
                  <c:v>6</c:v>
                </c:pt>
                <c:pt idx="2">
                  <c:v>0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14</c:v>
                </c:pt>
                <c:pt idx="1">
                  <c:v>96</c:v>
                </c:pt>
                <c:pt idx="2">
                  <c:v>77</c:v>
                </c:pt>
                <c:pt idx="3">
                  <c:v>293</c:v>
                </c:pt>
                <c:pt idx="4">
                  <c:v>128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0</c:v>
                </c:pt>
                <c:pt idx="3">
                  <c:v>3</c:v>
                </c:pt>
                <c:pt idx="4">
                  <c:v>0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124025088"/>
        <c:axId val="124030976"/>
      </c:barChart>
      <c:catAx>
        <c:axId val="124025088"/>
        <c:scaling>
          <c:orientation val="minMax"/>
        </c:scaling>
        <c:axPos val="b"/>
        <c:numFmt formatCode="General" sourceLinked="1"/>
        <c:tickLblPos val="nextTo"/>
        <c:crossAx val="124030976"/>
        <c:crosses val="autoZero"/>
        <c:auto val="1"/>
        <c:lblAlgn val="ctr"/>
        <c:lblOffset val="100"/>
      </c:catAx>
      <c:valAx>
        <c:axId val="124030976"/>
        <c:scaling>
          <c:orientation val="minMax"/>
        </c:scaling>
        <c:axPos val="l"/>
        <c:majorGridlines/>
        <c:numFmt formatCode="General" sourceLinked="1"/>
        <c:tickLblPos val="nextTo"/>
        <c:crossAx val="12402508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0.93333333333333335</c:v>
                </c:pt>
                <c:pt idx="1">
                  <c:v>0.97959183673469463</c:v>
                </c:pt>
                <c:pt idx="2">
                  <c:v>1</c:v>
                </c:pt>
                <c:pt idx="3">
                  <c:v>0.98986486486486458</c:v>
                </c:pt>
                <c:pt idx="4">
                  <c:v>1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6.666666666666668E-2</c:v>
                </c:pt>
                <c:pt idx="1">
                  <c:v>2.0408163265306138E-2</c:v>
                </c:pt>
                <c:pt idx="2">
                  <c:v>0</c:v>
                </c:pt>
                <c:pt idx="3">
                  <c:v>1.0135135135135141E-2</c:v>
                </c:pt>
                <c:pt idx="4">
                  <c:v>0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124094336"/>
        <c:axId val="124095872"/>
      </c:barChart>
      <c:catAx>
        <c:axId val="124094336"/>
        <c:scaling>
          <c:orientation val="minMax"/>
        </c:scaling>
        <c:axPos val="b"/>
        <c:numFmt formatCode="General" sourceLinked="1"/>
        <c:tickLblPos val="nextTo"/>
        <c:crossAx val="124095872"/>
        <c:crosses val="autoZero"/>
        <c:auto val="1"/>
        <c:lblAlgn val="ctr"/>
        <c:lblOffset val="100"/>
      </c:catAx>
      <c:valAx>
        <c:axId val="124095872"/>
        <c:scaling>
          <c:orientation val="minMax"/>
        </c:scaling>
        <c:axPos val="l"/>
        <c:majorGridlines/>
        <c:numFmt formatCode="0.00%" sourceLinked="1"/>
        <c:tickLblPos val="nextTo"/>
        <c:crossAx val="124094336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Sócios!$A$2:$A$26</c:f>
              <c:strCache>
                <c:ptCount val="25"/>
                <c:pt idx="0">
                  <c:v>PI </c:v>
                </c:pt>
                <c:pt idx="1">
                  <c:v>AC</c:v>
                </c:pt>
                <c:pt idx="2">
                  <c:v>AP</c:v>
                </c:pt>
                <c:pt idx="3">
                  <c:v>SE</c:v>
                </c:pt>
                <c:pt idx="4">
                  <c:v>CE</c:v>
                </c:pt>
                <c:pt idx="5">
                  <c:v>PB</c:v>
                </c:pt>
                <c:pt idx="6">
                  <c:v>MT</c:v>
                </c:pt>
                <c:pt idx="7">
                  <c:v>MS</c:v>
                </c:pt>
                <c:pt idx="8">
                  <c:v>TO</c:v>
                </c:pt>
                <c:pt idx="9">
                  <c:v>AM</c:v>
                </c:pt>
                <c:pt idx="10">
                  <c:v>AL</c:v>
                </c:pt>
                <c:pt idx="11">
                  <c:v>PA</c:v>
                </c:pt>
                <c:pt idx="12">
                  <c:v>MA</c:v>
                </c:pt>
                <c:pt idx="13">
                  <c:v>DF</c:v>
                </c:pt>
                <c:pt idx="14">
                  <c:v>PE</c:v>
                </c:pt>
                <c:pt idx="15">
                  <c:v>RS</c:v>
                </c:pt>
                <c:pt idx="16">
                  <c:v>BA</c:v>
                </c:pt>
                <c:pt idx="17">
                  <c:v>RN</c:v>
                </c:pt>
                <c:pt idx="18">
                  <c:v>SC</c:v>
                </c:pt>
                <c:pt idx="19">
                  <c:v>PR</c:v>
                </c:pt>
                <c:pt idx="20">
                  <c:v>ES </c:v>
                </c:pt>
                <c:pt idx="21">
                  <c:v>GO</c:v>
                </c:pt>
                <c:pt idx="22">
                  <c:v>MG</c:v>
                </c:pt>
                <c:pt idx="23">
                  <c:v>RJ</c:v>
                </c:pt>
                <c:pt idx="24">
                  <c:v>SP</c:v>
                </c:pt>
              </c:strCache>
            </c:strRef>
          </c:cat>
          <c:val>
            <c:numRef>
              <c:f>Sócios!$B$2:$B$26</c:f>
              <c:numCache>
                <c:formatCode>General</c:formatCode>
                <c:ptCount val="25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3</c:v>
                </c:pt>
                <c:pt idx="4">
                  <c:v>4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6</c:v>
                </c:pt>
                <c:pt idx="9">
                  <c:v>7</c:v>
                </c:pt>
                <c:pt idx="10">
                  <c:v>8</c:v>
                </c:pt>
                <c:pt idx="11">
                  <c:v>8</c:v>
                </c:pt>
                <c:pt idx="12">
                  <c:v>11</c:v>
                </c:pt>
                <c:pt idx="13">
                  <c:v>20</c:v>
                </c:pt>
                <c:pt idx="14">
                  <c:v>23</c:v>
                </c:pt>
                <c:pt idx="15">
                  <c:v>38</c:v>
                </c:pt>
                <c:pt idx="16">
                  <c:v>41</c:v>
                </c:pt>
                <c:pt idx="17">
                  <c:v>46</c:v>
                </c:pt>
                <c:pt idx="18">
                  <c:v>51</c:v>
                </c:pt>
                <c:pt idx="19">
                  <c:v>60</c:v>
                </c:pt>
                <c:pt idx="20">
                  <c:v>62</c:v>
                </c:pt>
                <c:pt idx="21">
                  <c:v>72</c:v>
                </c:pt>
                <c:pt idx="22">
                  <c:v>85</c:v>
                </c:pt>
                <c:pt idx="23">
                  <c:v>88</c:v>
                </c:pt>
                <c:pt idx="24">
                  <c:v>169</c:v>
                </c:pt>
              </c:numCache>
            </c:numRef>
          </c:val>
        </c:ser>
        <c:axId val="124191872"/>
        <c:axId val="124193408"/>
      </c:barChart>
      <c:catAx>
        <c:axId val="124191872"/>
        <c:scaling>
          <c:orientation val="minMax"/>
        </c:scaling>
        <c:axPos val="b"/>
        <c:tickLblPos val="nextTo"/>
        <c:txPr>
          <a:bodyPr/>
          <a:lstStyle/>
          <a:p>
            <a:pPr>
              <a:defRPr sz="1400"/>
            </a:pPr>
            <a:endParaRPr lang="pt-BR"/>
          </a:p>
        </c:txPr>
        <c:crossAx val="124193408"/>
        <c:crosses val="autoZero"/>
        <c:auto val="1"/>
        <c:lblAlgn val="ctr"/>
        <c:lblOffset val="100"/>
      </c:catAx>
      <c:valAx>
        <c:axId val="124193408"/>
        <c:scaling>
          <c:orientation val="minMax"/>
        </c:scaling>
        <c:axPos val="l"/>
        <c:majorGridlines/>
        <c:numFmt formatCode="General" sourceLinked="1"/>
        <c:tickLblPos val="nextTo"/>
        <c:crossAx val="124191872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Sócios!$A$2:$A$26</c:f>
              <c:strCache>
                <c:ptCount val="25"/>
                <c:pt idx="0">
                  <c:v>PI </c:v>
                </c:pt>
                <c:pt idx="1">
                  <c:v>AC</c:v>
                </c:pt>
                <c:pt idx="2">
                  <c:v>AP</c:v>
                </c:pt>
                <c:pt idx="3">
                  <c:v>SE</c:v>
                </c:pt>
                <c:pt idx="4">
                  <c:v>CE</c:v>
                </c:pt>
                <c:pt idx="5">
                  <c:v>PB</c:v>
                </c:pt>
                <c:pt idx="6">
                  <c:v>MT</c:v>
                </c:pt>
                <c:pt idx="7">
                  <c:v>MS</c:v>
                </c:pt>
                <c:pt idx="8">
                  <c:v>TO</c:v>
                </c:pt>
                <c:pt idx="9">
                  <c:v>AM</c:v>
                </c:pt>
                <c:pt idx="10">
                  <c:v>AL</c:v>
                </c:pt>
                <c:pt idx="11">
                  <c:v>PA</c:v>
                </c:pt>
                <c:pt idx="12">
                  <c:v>MA</c:v>
                </c:pt>
                <c:pt idx="13">
                  <c:v>DF</c:v>
                </c:pt>
                <c:pt idx="14">
                  <c:v>PE</c:v>
                </c:pt>
                <c:pt idx="15">
                  <c:v>RS</c:v>
                </c:pt>
                <c:pt idx="16">
                  <c:v>BA</c:v>
                </c:pt>
                <c:pt idx="17">
                  <c:v>RN</c:v>
                </c:pt>
                <c:pt idx="18">
                  <c:v>SC</c:v>
                </c:pt>
                <c:pt idx="19">
                  <c:v>PR</c:v>
                </c:pt>
                <c:pt idx="20">
                  <c:v>ES </c:v>
                </c:pt>
                <c:pt idx="21">
                  <c:v>GO</c:v>
                </c:pt>
                <c:pt idx="22">
                  <c:v>MG</c:v>
                </c:pt>
                <c:pt idx="23">
                  <c:v>RJ</c:v>
                </c:pt>
                <c:pt idx="24">
                  <c:v>SP</c:v>
                </c:pt>
              </c:strCache>
            </c:strRef>
          </c:cat>
          <c:val>
            <c:numRef>
              <c:f>Sócios!$C$2:$C$26</c:f>
              <c:numCache>
                <c:formatCode>0.00%</c:formatCode>
                <c:ptCount val="25"/>
                <c:pt idx="0">
                  <c:v>0</c:v>
                </c:pt>
                <c:pt idx="1">
                  <c:v>1.2210012210012297E-3</c:v>
                </c:pt>
                <c:pt idx="2">
                  <c:v>1.2210012210012297E-3</c:v>
                </c:pt>
                <c:pt idx="3">
                  <c:v>3.6630036630036652E-3</c:v>
                </c:pt>
                <c:pt idx="4">
                  <c:v>4.8840048840049013E-3</c:v>
                </c:pt>
                <c:pt idx="5">
                  <c:v>4.8840048840049013E-3</c:v>
                </c:pt>
                <c:pt idx="6">
                  <c:v>6.1050061050061501E-3</c:v>
                </c:pt>
                <c:pt idx="7">
                  <c:v>7.3260073260073303E-3</c:v>
                </c:pt>
                <c:pt idx="8">
                  <c:v>7.3260073260073303E-3</c:v>
                </c:pt>
                <c:pt idx="9">
                  <c:v>8.5470085470085496E-3</c:v>
                </c:pt>
                <c:pt idx="10">
                  <c:v>9.7680097680097697E-3</c:v>
                </c:pt>
                <c:pt idx="11">
                  <c:v>9.7680097680097697E-3</c:v>
                </c:pt>
                <c:pt idx="12">
                  <c:v>1.3431013431013435E-2</c:v>
                </c:pt>
                <c:pt idx="13">
                  <c:v>2.4420024420024451E-2</c:v>
                </c:pt>
                <c:pt idx="14">
                  <c:v>2.8083028083028212E-2</c:v>
                </c:pt>
                <c:pt idx="15">
                  <c:v>4.6398046398046414E-2</c:v>
                </c:pt>
                <c:pt idx="16">
                  <c:v>5.0061050061050057E-2</c:v>
                </c:pt>
                <c:pt idx="17">
                  <c:v>5.6166056166056168E-2</c:v>
                </c:pt>
                <c:pt idx="18">
                  <c:v>6.2271062271061856E-2</c:v>
                </c:pt>
                <c:pt idx="19">
                  <c:v>7.3260073260073263E-2</c:v>
                </c:pt>
                <c:pt idx="20">
                  <c:v>7.5702075702075711E-2</c:v>
                </c:pt>
                <c:pt idx="21">
                  <c:v>8.7912087912087933E-2</c:v>
                </c:pt>
                <c:pt idx="22">
                  <c:v>0.10378510378510471</c:v>
                </c:pt>
                <c:pt idx="23">
                  <c:v>0.10744810744810752</c:v>
                </c:pt>
                <c:pt idx="24">
                  <c:v>0.20634920634920745</c:v>
                </c:pt>
              </c:numCache>
            </c:numRef>
          </c:val>
        </c:ser>
        <c:axId val="124422784"/>
        <c:axId val="124424576"/>
      </c:barChart>
      <c:catAx>
        <c:axId val="124422784"/>
        <c:scaling>
          <c:orientation val="minMax"/>
        </c:scaling>
        <c:axPos val="b"/>
        <c:tickLblPos val="nextTo"/>
        <c:txPr>
          <a:bodyPr/>
          <a:lstStyle/>
          <a:p>
            <a:pPr>
              <a:defRPr sz="1200"/>
            </a:pPr>
            <a:endParaRPr lang="pt-BR"/>
          </a:p>
        </c:txPr>
        <c:crossAx val="124424576"/>
        <c:crosses val="autoZero"/>
        <c:auto val="1"/>
        <c:lblAlgn val="ctr"/>
        <c:lblOffset val="100"/>
      </c:catAx>
      <c:valAx>
        <c:axId val="124424576"/>
        <c:scaling>
          <c:orientation val="minMax"/>
        </c:scaling>
        <c:axPos val="l"/>
        <c:majorGridlines/>
        <c:numFmt formatCode="0.00%" sourceLinked="1"/>
        <c:tickLblPos val="nextTo"/>
        <c:crossAx val="124422784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Sócios!$B$2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Sócios!$A$3:$A$7</c:f>
              <c:strCache>
                <c:ptCount val="5"/>
                <c:pt idx="0">
                  <c:v>Norte</c:v>
                </c:pt>
                <c:pt idx="1">
                  <c:v>Centro -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Sócios!$B$3:$B$7</c:f>
              <c:numCache>
                <c:formatCode>General</c:formatCode>
                <c:ptCount val="5"/>
                <c:pt idx="0">
                  <c:v>23</c:v>
                </c:pt>
                <c:pt idx="1">
                  <c:v>103</c:v>
                </c:pt>
                <c:pt idx="2">
                  <c:v>140</c:v>
                </c:pt>
                <c:pt idx="3">
                  <c:v>154</c:v>
                </c:pt>
                <c:pt idx="4">
                  <c:v>399</c:v>
                </c:pt>
              </c:numCache>
            </c:numRef>
          </c:val>
        </c:ser>
        <c:axId val="124438784"/>
        <c:axId val="124444672"/>
      </c:barChart>
      <c:catAx>
        <c:axId val="124438784"/>
        <c:scaling>
          <c:orientation val="minMax"/>
        </c:scaling>
        <c:axPos val="b"/>
        <c:tickLblPos val="nextTo"/>
        <c:crossAx val="124444672"/>
        <c:crosses val="autoZero"/>
        <c:auto val="1"/>
        <c:lblAlgn val="ctr"/>
        <c:lblOffset val="100"/>
      </c:catAx>
      <c:valAx>
        <c:axId val="124444672"/>
        <c:scaling>
          <c:orientation val="minMax"/>
        </c:scaling>
        <c:axPos val="l"/>
        <c:majorGridlines/>
        <c:numFmt formatCode="General" sourceLinked="1"/>
        <c:tickLblPos val="nextTo"/>
        <c:crossAx val="124438784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Sócios!$A$2:$A$26</c:f>
              <c:strCache>
                <c:ptCount val="25"/>
                <c:pt idx="0">
                  <c:v>AC</c:v>
                </c:pt>
                <c:pt idx="1">
                  <c:v>PI </c:v>
                </c:pt>
                <c:pt idx="2">
                  <c:v>AP</c:v>
                </c:pt>
                <c:pt idx="3">
                  <c:v>AM</c:v>
                </c:pt>
                <c:pt idx="4">
                  <c:v>CE</c:v>
                </c:pt>
                <c:pt idx="5">
                  <c:v>MT</c:v>
                </c:pt>
                <c:pt idx="6">
                  <c:v>TO</c:v>
                </c:pt>
                <c:pt idx="7">
                  <c:v>SE</c:v>
                </c:pt>
                <c:pt idx="8">
                  <c:v>MS</c:v>
                </c:pt>
                <c:pt idx="9">
                  <c:v>MA</c:v>
                </c:pt>
                <c:pt idx="10">
                  <c:v>PB</c:v>
                </c:pt>
                <c:pt idx="11">
                  <c:v>PA</c:v>
                </c:pt>
                <c:pt idx="12">
                  <c:v>AL</c:v>
                </c:pt>
                <c:pt idx="13">
                  <c:v>DF</c:v>
                </c:pt>
                <c:pt idx="14">
                  <c:v>RN</c:v>
                </c:pt>
                <c:pt idx="15">
                  <c:v>PE</c:v>
                </c:pt>
                <c:pt idx="16">
                  <c:v>ES </c:v>
                </c:pt>
                <c:pt idx="17">
                  <c:v>BA</c:v>
                </c:pt>
                <c:pt idx="18">
                  <c:v>SC</c:v>
                </c:pt>
                <c:pt idx="19">
                  <c:v>RS</c:v>
                </c:pt>
                <c:pt idx="20">
                  <c:v>PR</c:v>
                </c:pt>
                <c:pt idx="21">
                  <c:v>GO</c:v>
                </c:pt>
                <c:pt idx="22">
                  <c:v>MG</c:v>
                </c:pt>
                <c:pt idx="23">
                  <c:v>RJ</c:v>
                </c:pt>
                <c:pt idx="24">
                  <c:v>SP</c:v>
                </c:pt>
              </c:strCache>
            </c:strRef>
          </c:cat>
          <c:val>
            <c:numRef>
              <c:f>Sócios!$C$2:$C$26</c:f>
              <c:numCache>
                <c:formatCode>0.00%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1.6313213703099498E-3</c:v>
                </c:pt>
                <c:pt idx="3">
                  <c:v>4.8939641109298814E-3</c:v>
                </c:pt>
                <c:pt idx="4">
                  <c:v>4.8939641109298814E-3</c:v>
                </c:pt>
                <c:pt idx="5">
                  <c:v>4.8939641109298814E-3</c:v>
                </c:pt>
                <c:pt idx="6">
                  <c:v>4.8939641109298814E-3</c:v>
                </c:pt>
                <c:pt idx="7">
                  <c:v>4.8939641109298814E-3</c:v>
                </c:pt>
                <c:pt idx="8">
                  <c:v>6.5252854812398557E-3</c:v>
                </c:pt>
                <c:pt idx="9">
                  <c:v>9.7879282218596986E-3</c:v>
                </c:pt>
                <c:pt idx="10">
                  <c:v>9.7879282218596986E-3</c:v>
                </c:pt>
                <c:pt idx="11">
                  <c:v>1.3050570962479609E-2</c:v>
                </c:pt>
                <c:pt idx="12">
                  <c:v>1.468189233278956E-2</c:v>
                </c:pt>
                <c:pt idx="13">
                  <c:v>2.6101141924959492E-2</c:v>
                </c:pt>
                <c:pt idx="14">
                  <c:v>2.77324632952692E-2</c:v>
                </c:pt>
                <c:pt idx="15">
                  <c:v>3.7520391517128882E-2</c:v>
                </c:pt>
                <c:pt idx="16">
                  <c:v>3.9151712887438822E-2</c:v>
                </c:pt>
                <c:pt idx="17">
                  <c:v>5.0570962479608475E-2</c:v>
                </c:pt>
                <c:pt idx="18">
                  <c:v>6.0358890701468187E-2</c:v>
                </c:pt>
                <c:pt idx="19">
                  <c:v>6.8515497553018584E-2</c:v>
                </c:pt>
                <c:pt idx="20">
                  <c:v>7.8303425774877644E-2</c:v>
                </c:pt>
                <c:pt idx="21">
                  <c:v>8.8091353996738286E-2</c:v>
                </c:pt>
                <c:pt idx="22">
                  <c:v>0.11092985318107668</c:v>
                </c:pt>
                <c:pt idx="23">
                  <c:v>0.11419249592169672</c:v>
                </c:pt>
                <c:pt idx="24">
                  <c:v>0.21859706362153344</c:v>
                </c:pt>
              </c:numCache>
            </c:numRef>
          </c:val>
        </c:ser>
        <c:axId val="54316032"/>
        <c:axId val="54321920"/>
      </c:barChart>
      <c:catAx>
        <c:axId val="54316032"/>
        <c:scaling>
          <c:orientation val="minMax"/>
        </c:scaling>
        <c:axPos val="b"/>
        <c:tickLblPos val="nextTo"/>
        <c:txPr>
          <a:bodyPr/>
          <a:lstStyle/>
          <a:p>
            <a:pPr>
              <a:defRPr sz="1200"/>
            </a:pPr>
            <a:endParaRPr lang="pt-BR"/>
          </a:p>
        </c:txPr>
        <c:crossAx val="54321920"/>
        <c:crosses val="autoZero"/>
        <c:auto val="1"/>
        <c:lblAlgn val="ctr"/>
        <c:lblOffset val="100"/>
      </c:catAx>
      <c:valAx>
        <c:axId val="54321920"/>
        <c:scaling>
          <c:orientation val="minMax"/>
        </c:scaling>
        <c:axPos val="l"/>
        <c:majorGridlines/>
        <c:numFmt formatCode="0.00%" sourceLinked="1"/>
        <c:tickLblPos val="nextTo"/>
        <c:crossAx val="54316032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Sócios!$C$2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Sócios!$A$3:$A$7</c:f>
              <c:strCache>
                <c:ptCount val="5"/>
                <c:pt idx="0">
                  <c:v>Norte</c:v>
                </c:pt>
                <c:pt idx="1">
                  <c:v>Centro -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Sócios!$C$3:$C$7</c:f>
              <c:numCache>
                <c:formatCode>0.00%</c:formatCode>
                <c:ptCount val="5"/>
                <c:pt idx="0">
                  <c:v>2.8083028083028212E-2</c:v>
                </c:pt>
                <c:pt idx="1">
                  <c:v>0.12576312576312576</c:v>
                </c:pt>
                <c:pt idx="2">
                  <c:v>0.17094017094017094</c:v>
                </c:pt>
                <c:pt idx="3">
                  <c:v>0.18803418803418914</c:v>
                </c:pt>
                <c:pt idx="4">
                  <c:v>0.48717948717949106</c:v>
                </c:pt>
              </c:numCache>
            </c:numRef>
          </c:val>
        </c:ser>
        <c:axId val="124452224"/>
        <c:axId val="124785792"/>
      </c:barChart>
      <c:catAx>
        <c:axId val="124452224"/>
        <c:scaling>
          <c:orientation val="minMax"/>
        </c:scaling>
        <c:axPos val="b"/>
        <c:tickLblPos val="nextTo"/>
        <c:crossAx val="124785792"/>
        <c:crosses val="autoZero"/>
        <c:auto val="1"/>
        <c:lblAlgn val="ctr"/>
        <c:lblOffset val="100"/>
      </c:catAx>
      <c:valAx>
        <c:axId val="124785792"/>
        <c:scaling>
          <c:orientation val="minMax"/>
        </c:scaling>
        <c:axPos val="l"/>
        <c:majorGridlines/>
        <c:numFmt formatCode="0.00%" sourceLinked="1"/>
        <c:tickLblPos val="nextTo"/>
        <c:crossAx val="124452224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'[Dados Estatisticos do CBCE  - Nacional (Ano de 2002).xlsx]Gênero'!$B$1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0.17111294642440544"/>
                  <c:y val="4.4630081802175134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 smtClean="0"/>
                      <a:t>Feminino</a:t>
                    </a:r>
                    <a:r>
                      <a:rPr lang="en-US" baseline="0" dirty="0" smtClean="0"/>
                      <a:t> </a:t>
                    </a:r>
                  </a:p>
                  <a:p>
                    <a:r>
                      <a:rPr lang="en-US" dirty="0" smtClean="0"/>
                      <a:t> 367</a:t>
                    </a:r>
                  </a:p>
                  <a:p>
                    <a:r>
                      <a:rPr lang="en-US" dirty="0" smtClean="0"/>
                      <a:t>44,81%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layout>
                <c:manualLayout>
                  <c:x val="0.23121937904196802"/>
                  <c:y val="-7.5832719810715363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Masculino</a:t>
                    </a:r>
                    <a:r>
                      <a:rPr lang="en-US" dirty="0"/>
                      <a:t> </a:t>
                    </a:r>
                    <a:endParaRPr lang="en-US" dirty="0" smtClean="0"/>
                  </a:p>
                  <a:p>
                    <a:r>
                      <a:rPr lang="en-US" dirty="0" smtClean="0"/>
                      <a:t>338</a:t>
                    </a:r>
                  </a:p>
                  <a:p>
                    <a:r>
                      <a:rPr lang="en-US" dirty="0" smtClean="0"/>
                      <a:t>55,19%</a:t>
                    </a:r>
                    <a:endParaRPr lang="en-US" dirty="0"/>
                  </a:p>
                </c:rich>
              </c:tx>
              <c:showVal val="1"/>
              <c:showCatName val="1"/>
            </c:dLbl>
            <c:showVal val="1"/>
            <c:showCatName val="1"/>
            <c:showLeaderLines val="1"/>
          </c:dLbls>
          <c:cat>
            <c:strRef>
              <c:f>'[Dados Estatisticos do CBCE  - Nacional (Ano de 2002).xlsx]Gênero'!$A$2:$A$3</c:f>
              <c:strCache>
                <c:ptCount val="2"/>
                <c:pt idx="0">
                  <c:v>Feminino</c:v>
                </c:pt>
                <c:pt idx="1">
                  <c:v>Masculino</c:v>
                </c:pt>
              </c:strCache>
            </c:strRef>
          </c:cat>
          <c:val>
            <c:numRef>
              <c:f>'[Dados Estatisticos do CBCE  - Nacional (Ano de 2002).xlsx]Gênero'!$B$2:$B$3</c:f>
              <c:numCache>
                <c:formatCode>General</c:formatCode>
                <c:ptCount val="2"/>
                <c:pt idx="0">
                  <c:v>367</c:v>
                </c:pt>
                <c:pt idx="1">
                  <c:v>452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'Por Categoria'!$B$1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0.18208464279325298"/>
                  <c:y val="3.1641935940512268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>
                        <a:solidFill>
                          <a:schemeClr val="bg1"/>
                        </a:solidFill>
                      </a:rPr>
                      <a:t>Estudante</a:t>
                    </a:r>
                    <a:r>
                      <a:rPr lang="en-US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382</a:t>
                    </a:r>
                  </a:p>
                  <a:p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47%</a:t>
                    </a:r>
                    <a:endParaRPr lang="en-US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dLbl>
              <c:idx val="1"/>
              <c:layout>
                <c:manualLayout>
                  <c:x val="0.17468163693917818"/>
                  <c:y val="-5.4521817204636114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>
                        <a:solidFill>
                          <a:schemeClr val="bg1"/>
                        </a:solidFill>
                      </a:rPr>
                      <a:t>Efetivo</a:t>
                    </a:r>
                    <a:r>
                      <a:rPr lang="en-US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437</a:t>
                    </a:r>
                  </a:p>
                  <a:p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53%</a:t>
                    </a:r>
                    <a:endParaRPr lang="en-US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 err="1">
                        <a:solidFill>
                          <a:schemeClr val="bg1"/>
                        </a:solidFill>
                      </a:rPr>
                      <a:t>Institucional</a:t>
                    </a:r>
                    <a:r>
                      <a:rPr lang="en-US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0</a:t>
                    </a:r>
                  </a:p>
                  <a:p>
                    <a:r>
                      <a:rPr lang="en-US" dirty="0" smtClean="0">
                        <a:solidFill>
                          <a:schemeClr val="bg1"/>
                        </a:solidFill>
                      </a:rPr>
                      <a:t>0,00%</a:t>
                    </a:r>
                    <a:endParaRPr lang="en-US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showCatName val="1"/>
            <c:showPercent val="1"/>
            <c:showLeaderLines val="1"/>
          </c:dLbls>
          <c:cat>
            <c:strRef>
              <c:f>'Por Categoria'!$A$2:$A$4</c:f>
              <c:strCache>
                <c:ptCount val="3"/>
                <c:pt idx="0">
                  <c:v>Estudante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382</c:v>
                </c:pt>
                <c:pt idx="1">
                  <c:v>437</c:v>
                </c:pt>
                <c:pt idx="2">
                  <c:v>0</c:v>
                </c:pt>
              </c:numCache>
            </c:numRef>
          </c:val>
        </c:ser>
        <c:dLbls>
          <c:showCatName val="1"/>
          <c:showPercent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Plan1!$B$1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Plan1!$A$2:$A$6</c:f>
              <c:strCache>
                <c:ptCount val="5"/>
                <c:pt idx="0">
                  <c:v>Graduação</c:v>
                </c:pt>
                <c:pt idx="1">
                  <c:v>Especialista</c:v>
                </c:pt>
                <c:pt idx="2">
                  <c:v>Mestre</c:v>
                </c:pt>
                <c:pt idx="3">
                  <c:v>Doutor</c:v>
                </c:pt>
                <c:pt idx="4">
                  <c:v>Não Informado</c:v>
                </c:pt>
              </c:strCache>
            </c:strRef>
          </c:cat>
          <c:val>
            <c:numRef>
              <c:f>Plan1!$B$2:$B$6</c:f>
              <c:numCache>
                <c:formatCode>General</c:formatCode>
                <c:ptCount val="5"/>
                <c:pt idx="0">
                  <c:v>120</c:v>
                </c:pt>
                <c:pt idx="1">
                  <c:v>123</c:v>
                </c:pt>
                <c:pt idx="2">
                  <c:v>129</c:v>
                </c:pt>
                <c:pt idx="3">
                  <c:v>28</c:v>
                </c:pt>
                <c:pt idx="4">
                  <c:v>32</c:v>
                </c:pt>
              </c:numCache>
            </c:numRef>
          </c:val>
        </c:ser>
        <c:axId val="125510784"/>
        <c:axId val="125512320"/>
      </c:barChart>
      <c:catAx>
        <c:axId val="125510784"/>
        <c:scaling>
          <c:orientation val="minMax"/>
        </c:scaling>
        <c:axPos val="b"/>
        <c:tickLblPos val="nextTo"/>
        <c:crossAx val="125512320"/>
        <c:crosses val="autoZero"/>
        <c:auto val="1"/>
        <c:lblAlgn val="ctr"/>
        <c:lblOffset val="100"/>
      </c:catAx>
      <c:valAx>
        <c:axId val="125512320"/>
        <c:scaling>
          <c:orientation val="minMax"/>
        </c:scaling>
        <c:axPos val="l"/>
        <c:majorGridlines/>
        <c:numFmt formatCode="General" sourceLinked="1"/>
        <c:tickLblPos val="nextTo"/>
        <c:crossAx val="125510784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Plan1!$C$1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Plan1!$A$2:$A$6</c:f>
              <c:strCache>
                <c:ptCount val="5"/>
                <c:pt idx="0">
                  <c:v>Graduação</c:v>
                </c:pt>
                <c:pt idx="1">
                  <c:v>Especialista</c:v>
                </c:pt>
                <c:pt idx="2">
                  <c:v>Mestre</c:v>
                </c:pt>
                <c:pt idx="3">
                  <c:v>Doutor</c:v>
                </c:pt>
                <c:pt idx="4">
                  <c:v>Não Informado</c:v>
                </c:pt>
              </c:strCache>
            </c:strRef>
          </c:cat>
          <c:val>
            <c:numRef>
              <c:f>Plan1!$C$2:$C$6</c:f>
              <c:numCache>
                <c:formatCode>0.00%</c:formatCode>
                <c:ptCount val="5"/>
                <c:pt idx="0">
                  <c:v>0.27780000000000032</c:v>
                </c:pt>
                <c:pt idx="1">
                  <c:v>0.28470000000000001</c:v>
                </c:pt>
                <c:pt idx="2">
                  <c:v>0.29860000000000031</c:v>
                </c:pt>
                <c:pt idx="3">
                  <c:v>6.4800000000000024E-2</c:v>
                </c:pt>
                <c:pt idx="4">
                  <c:v>7.4100000000000013E-2</c:v>
                </c:pt>
              </c:numCache>
            </c:numRef>
          </c:val>
        </c:ser>
        <c:axId val="125528320"/>
        <c:axId val="125534208"/>
      </c:barChart>
      <c:catAx>
        <c:axId val="125528320"/>
        <c:scaling>
          <c:orientation val="minMax"/>
        </c:scaling>
        <c:axPos val="b"/>
        <c:tickLblPos val="nextTo"/>
        <c:crossAx val="125534208"/>
        <c:crosses val="autoZero"/>
        <c:auto val="1"/>
        <c:lblAlgn val="ctr"/>
        <c:lblOffset val="100"/>
      </c:catAx>
      <c:valAx>
        <c:axId val="125534208"/>
        <c:scaling>
          <c:orientation val="minMax"/>
        </c:scaling>
        <c:axPos val="l"/>
        <c:majorGridlines/>
        <c:numFmt formatCode="0.00%" sourceLinked="1"/>
        <c:tickLblPos val="nextTo"/>
        <c:crossAx val="125528320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Titularidade!$B$13</c:f>
              <c:strCache>
                <c:ptCount val="1"/>
                <c:pt idx="0">
                  <c:v>  Graduado</c:v>
                </c:pt>
              </c:strCache>
            </c:strRef>
          </c:tx>
          <c:cat>
            <c:strRef>
              <c:f>Titularidade!$A$14:$A$18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Titularidade!$B$14:$B$18</c:f>
              <c:numCache>
                <c:formatCode>General</c:formatCode>
                <c:ptCount val="5"/>
                <c:pt idx="0">
                  <c:v>17</c:v>
                </c:pt>
                <c:pt idx="1">
                  <c:v>2</c:v>
                </c:pt>
                <c:pt idx="2">
                  <c:v>36</c:v>
                </c:pt>
                <c:pt idx="3">
                  <c:v>49</c:v>
                </c:pt>
                <c:pt idx="4">
                  <c:v>12</c:v>
                </c:pt>
              </c:numCache>
            </c:numRef>
          </c:val>
        </c:ser>
        <c:ser>
          <c:idx val="1"/>
          <c:order val="1"/>
          <c:tx>
            <c:strRef>
              <c:f>Titularidade!$C$13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Titularidade!$A$14:$A$18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Titularidade!$C$14:$C$18</c:f>
              <c:numCache>
                <c:formatCode>General</c:formatCode>
                <c:ptCount val="5"/>
                <c:pt idx="0">
                  <c:v>17</c:v>
                </c:pt>
                <c:pt idx="1">
                  <c:v>2</c:v>
                </c:pt>
                <c:pt idx="2">
                  <c:v>18</c:v>
                </c:pt>
                <c:pt idx="3">
                  <c:v>59</c:v>
                </c:pt>
                <c:pt idx="4">
                  <c:v>27</c:v>
                </c:pt>
              </c:numCache>
            </c:numRef>
          </c:val>
        </c:ser>
        <c:ser>
          <c:idx val="2"/>
          <c:order val="2"/>
          <c:tx>
            <c:strRef>
              <c:f>Titularidade!$D$13</c:f>
              <c:strCache>
                <c:ptCount val="1"/>
                <c:pt idx="0">
                  <c:v>  Mestre</c:v>
                </c:pt>
              </c:strCache>
            </c:strRef>
          </c:tx>
          <c:cat>
            <c:strRef>
              <c:f>Titularidade!$A$14:$A$18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Titularidade!$D$14:$D$18</c:f>
              <c:numCache>
                <c:formatCode>General</c:formatCode>
                <c:ptCount val="5"/>
                <c:pt idx="0">
                  <c:v>9</c:v>
                </c:pt>
                <c:pt idx="1">
                  <c:v>3</c:v>
                </c:pt>
                <c:pt idx="2">
                  <c:v>20</c:v>
                </c:pt>
                <c:pt idx="3">
                  <c:v>60</c:v>
                </c:pt>
                <c:pt idx="4">
                  <c:v>37</c:v>
                </c:pt>
              </c:numCache>
            </c:numRef>
          </c:val>
        </c:ser>
        <c:ser>
          <c:idx val="3"/>
          <c:order val="3"/>
          <c:tx>
            <c:strRef>
              <c:f>Titularidade!$E$13</c:f>
              <c:strCache>
                <c:ptCount val="1"/>
                <c:pt idx="0">
                  <c:v>   Doutor</c:v>
                </c:pt>
              </c:strCache>
            </c:strRef>
          </c:tx>
          <c:cat>
            <c:strRef>
              <c:f>Titularidade!$A$14:$A$18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Titularidade!$E$14:$E$18</c:f>
              <c:numCache>
                <c:formatCode>General</c:formatCode>
                <c:ptCount val="5"/>
                <c:pt idx="0">
                  <c:v>1</c:v>
                </c:pt>
                <c:pt idx="1">
                  <c:v>1</c:v>
                </c:pt>
                <c:pt idx="2">
                  <c:v>6</c:v>
                </c:pt>
                <c:pt idx="3">
                  <c:v>17</c:v>
                </c:pt>
                <c:pt idx="4">
                  <c:v>3</c:v>
                </c:pt>
              </c:numCache>
            </c:numRef>
          </c:val>
        </c:ser>
        <c:ser>
          <c:idx val="4"/>
          <c:order val="4"/>
          <c:tx>
            <c:strRef>
              <c:f>Titularidade!$F$13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Titularidade!$A$14:$A$18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Titularidade!$F$14:$F$18</c:f>
              <c:numCache>
                <c:formatCode>General</c:formatCode>
                <c:ptCount val="5"/>
                <c:pt idx="0">
                  <c:v>6</c:v>
                </c:pt>
                <c:pt idx="1">
                  <c:v>1</c:v>
                </c:pt>
                <c:pt idx="2">
                  <c:v>5</c:v>
                </c:pt>
                <c:pt idx="3">
                  <c:v>17</c:v>
                </c:pt>
                <c:pt idx="4">
                  <c:v>3</c:v>
                </c:pt>
              </c:numCache>
            </c:numRef>
          </c:val>
        </c:ser>
        <c:axId val="125727488"/>
        <c:axId val="125729024"/>
      </c:barChart>
      <c:catAx>
        <c:axId val="125727488"/>
        <c:scaling>
          <c:orientation val="minMax"/>
        </c:scaling>
        <c:axPos val="b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25729024"/>
        <c:crosses val="autoZero"/>
        <c:auto val="1"/>
        <c:lblAlgn val="ctr"/>
        <c:lblOffset val="100"/>
      </c:catAx>
      <c:valAx>
        <c:axId val="125729024"/>
        <c:scaling>
          <c:orientation val="minMax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25727488"/>
        <c:crosses val="autoZero"/>
        <c:crossBetween val="between"/>
      </c:valAx>
    </c:plotArea>
    <c:legend>
      <c:legendPos val="r"/>
      <c:txPr>
        <a:bodyPr/>
        <a:lstStyle/>
        <a:p>
          <a:pPr>
            <a:defRPr>
              <a:solidFill>
                <a:schemeClr val="bg1"/>
              </a:solidFill>
            </a:defRPr>
          </a:pPr>
          <a:endParaRPr lang="pt-BR"/>
        </a:p>
      </c:txPr>
    </c:legend>
    <c:plotVisOnly val="1"/>
  </c:chart>
  <c:externalData r:id="rId1"/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região'!$B$33:$B$34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região'!$B$35:$B$39</c:f>
              <c:numCache>
                <c:formatCode>0.00%</c:formatCode>
                <c:ptCount val="5"/>
                <c:pt idx="0">
                  <c:v>0.14893617021276606</c:v>
                </c:pt>
                <c:pt idx="1">
                  <c:v>0.26605504587155965</c:v>
                </c:pt>
                <c:pt idx="2">
                  <c:v>0.14893617021276606</c:v>
                </c:pt>
                <c:pt idx="3">
                  <c:v>0.16756756756756769</c:v>
                </c:pt>
                <c:pt idx="4">
                  <c:v>4.1176470588235294E-2</c:v>
                </c:pt>
              </c:numCache>
            </c:numRef>
          </c:val>
        </c:ser>
        <c:ser>
          <c:idx val="1"/>
          <c:order val="1"/>
          <c:tx>
            <c:strRef>
              <c:f>'Titulação região'!$C$33:$C$34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região'!$C$35:$C$39</c:f>
              <c:numCache>
                <c:formatCode>0.00%</c:formatCode>
                <c:ptCount val="5"/>
                <c:pt idx="0">
                  <c:v>0</c:v>
                </c:pt>
                <c:pt idx="1">
                  <c:v>0.10091743119266045</c:v>
                </c:pt>
                <c:pt idx="2">
                  <c:v>0.10638297872340426</c:v>
                </c:pt>
                <c:pt idx="3">
                  <c:v>0.22702702702702704</c:v>
                </c:pt>
                <c:pt idx="4">
                  <c:v>0.10588235294117652</c:v>
                </c:pt>
              </c:numCache>
            </c:numRef>
          </c:val>
        </c:ser>
        <c:ser>
          <c:idx val="2"/>
          <c:order val="2"/>
          <c:tx>
            <c:strRef>
              <c:f>'Titulação região'!$D$33:$D$34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região'!$D$35:$D$39</c:f>
              <c:numCache>
                <c:formatCode>0.00%</c:formatCode>
                <c:ptCount val="5"/>
                <c:pt idx="0">
                  <c:v>4.2553191489361722E-2</c:v>
                </c:pt>
                <c:pt idx="1">
                  <c:v>0.15596330275229395</c:v>
                </c:pt>
                <c:pt idx="2">
                  <c:v>4.2553191489361722E-2</c:v>
                </c:pt>
                <c:pt idx="3">
                  <c:v>0.32972972972973003</c:v>
                </c:pt>
                <c:pt idx="4">
                  <c:v>0.18823529411764731</c:v>
                </c:pt>
              </c:numCache>
            </c:numRef>
          </c:val>
        </c:ser>
        <c:ser>
          <c:idx val="3"/>
          <c:order val="3"/>
          <c:tx>
            <c:strRef>
              <c:f>'Titulação região'!$E$33:$E$34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região'!$E$35:$E$39</c:f>
              <c:numCache>
                <c:formatCode>0.00%</c:formatCode>
                <c:ptCount val="5"/>
                <c:pt idx="0">
                  <c:v>2.1276595744680847E-2</c:v>
                </c:pt>
                <c:pt idx="1">
                  <c:v>6.4220183486238536E-2</c:v>
                </c:pt>
                <c:pt idx="2">
                  <c:v>4.2553191489361722E-2</c:v>
                </c:pt>
                <c:pt idx="3">
                  <c:v>8.1081081081081086E-2</c:v>
                </c:pt>
                <c:pt idx="4">
                  <c:v>7.647058823529411E-2</c:v>
                </c:pt>
              </c:numCache>
            </c:numRef>
          </c:val>
        </c:ser>
        <c:ser>
          <c:idx val="4"/>
          <c:order val="4"/>
          <c:tx>
            <c:strRef>
              <c:f>'Titulação região'!$F$33:$F$34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'Titulação região'!$A$35:$A$39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região'!$F$35:$F$39</c:f>
              <c:numCache>
                <c:formatCode>0.00%</c:formatCode>
                <c:ptCount val="5"/>
                <c:pt idx="0">
                  <c:v>0</c:v>
                </c:pt>
                <c:pt idx="1">
                  <c:v>3.6697247706422076E-2</c:v>
                </c:pt>
                <c:pt idx="2">
                  <c:v>4.2553191489361722E-2</c:v>
                </c:pt>
                <c:pt idx="3">
                  <c:v>6.4864864864864882E-2</c:v>
                </c:pt>
                <c:pt idx="4">
                  <c:v>2.9411764705882353E-2</c:v>
                </c:pt>
              </c:numCache>
            </c:numRef>
          </c:val>
        </c:ser>
        <c:axId val="125907712"/>
        <c:axId val="125909248"/>
      </c:barChart>
      <c:catAx>
        <c:axId val="125907712"/>
        <c:scaling>
          <c:orientation val="minMax"/>
        </c:scaling>
        <c:axPos val="b"/>
        <c:numFmt formatCode="General" sourceLinked="1"/>
        <c:tickLblPos val="nextTo"/>
        <c:crossAx val="125909248"/>
        <c:crosses val="autoZero"/>
        <c:auto val="1"/>
        <c:lblAlgn val="ctr"/>
        <c:lblOffset val="100"/>
      </c:catAx>
      <c:valAx>
        <c:axId val="125909248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2590771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'Filhiação Institucional'!$B$1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 err="1"/>
                      <a:t>Instituição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Privada</a:t>
                    </a:r>
                    <a:endParaRPr lang="en-US" dirty="0" smtClean="0"/>
                  </a:p>
                  <a:p>
                    <a:r>
                      <a:rPr lang="en-US" dirty="0" smtClean="0"/>
                      <a:t> 118</a:t>
                    </a:r>
                  </a:p>
                  <a:p>
                    <a:r>
                      <a:rPr lang="en-US" dirty="0" smtClean="0"/>
                      <a:t>15%</a:t>
                    </a:r>
                  </a:p>
                  <a:p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layout>
                <c:manualLayout>
                  <c:x val="-0.1468281228200192"/>
                  <c:y val="-0.17666073341476821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Instituição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Pública</a:t>
                    </a:r>
                    <a:endParaRPr lang="en-US" dirty="0" smtClean="0"/>
                  </a:p>
                  <a:p>
                    <a:r>
                      <a:rPr lang="en-US" dirty="0" smtClean="0"/>
                      <a:t>421</a:t>
                    </a:r>
                  </a:p>
                  <a:p>
                    <a:r>
                      <a:rPr lang="en-US" dirty="0" smtClean="0"/>
                      <a:t>51%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 err="1"/>
                      <a:t>Não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Informado</a:t>
                    </a:r>
                    <a:r>
                      <a:rPr lang="en-US" dirty="0" smtClean="0"/>
                      <a:t> 280</a:t>
                    </a:r>
                  </a:p>
                  <a:p>
                    <a:r>
                      <a:rPr lang="en-US" dirty="0" smtClean="0"/>
                      <a:t>34%</a:t>
                    </a:r>
                    <a:endParaRPr lang="en-US" dirty="0"/>
                  </a:p>
                </c:rich>
              </c:tx>
              <c:showVal val="1"/>
              <c:showCatName val="1"/>
            </c:dLbl>
            <c:showVal val="1"/>
            <c:showCatName val="1"/>
          </c:dLbls>
          <c:cat>
            <c:strRef>
              <c:f>'Filhiação Institucional'!$A$2:$A$4</c:f>
              <c:strCache>
                <c:ptCount val="3"/>
                <c:pt idx="0">
                  <c:v>Instituição Privada</c:v>
                </c:pt>
                <c:pt idx="1">
                  <c:v>Instituição Pública</c:v>
                </c:pt>
                <c:pt idx="2">
                  <c:v>Não Informado</c:v>
                </c:pt>
              </c:strCache>
            </c:strRef>
          </c:cat>
          <c:val>
            <c:numRef>
              <c:f>'Filhiação Institucional'!$B$2:$B$4</c:f>
              <c:numCache>
                <c:formatCode>General</c:formatCode>
                <c:ptCount val="3"/>
                <c:pt idx="0">
                  <c:v>118</c:v>
                </c:pt>
                <c:pt idx="1">
                  <c:v>421</c:v>
                </c:pt>
                <c:pt idx="2">
                  <c:v>280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'Filiação Institucional'!$B$72</c:f>
              <c:strCache>
                <c:ptCount val="1"/>
                <c:pt idx="0">
                  <c:v>   Instituição Privada</c:v>
                </c:pt>
              </c:strCache>
            </c:strRef>
          </c:tx>
          <c:cat>
            <c:strRef>
              <c:f>'Filiação Institucional'!$A$73:$A$77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'Filiação Institucional'!$B$73:$B$77</c:f>
              <c:numCache>
                <c:formatCode>General</c:formatCode>
                <c:ptCount val="5"/>
                <c:pt idx="0">
                  <c:v>9</c:v>
                </c:pt>
                <c:pt idx="1">
                  <c:v>4</c:v>
                </c:pt>
                <c:pt idx="2">
                  <c:v>10</c:v>
                </c:pt>
                <c:pt idx="3">
                  <c:v>27</c:v>
                </c:pt>
                <c:pt idx="4">
                  <c:v>68</c:v>
                </c:pt>
              </c:numCache>
            </c:numRef>
          </c:val>
        </c:ser>
        <c:ser>
          <c:idx val="1"/>
          <c:order val="1"/>
          <c:tx>
            <c:strRef>
              <c:f>'Filiação Institucional'!$C$72</c:f>
              <c:strCache>
                <c:ptCount val="1"/>
                <c:pt idx="0">
                  <c:v> Instituição Pública</c:v>
                </c:pt>
              </c:strCache>
            </c:strRef>
          </c:tx>
          <c:cat>
            <c:strRef>
              <c:f>'Filiação Institucional'!$A$73:$A$77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'Filiação Institucional'!$C$73:$C$77</c:f>
              <c:numCache>
                <c:formatCode>General</c:formatCode>
                <c:ptCount val="5"/>
                <c:pt idx="0">
                  <c:v>51</c:v>
                </c:pt>
                <c:pt idx="1">
                  <c:v>9</c:v>
                </c:pt>
                <c:pt idx="2">
                  <c:v>68</c:v>
                </c:pt>
                <c:pt idx="3">
                  <c:v>75</c:v>
                </c:pt>
                <c:pt idx="4">
                  <c:v>218</c:v>
                </c:pt>
              </c:numCache>
            </c:numRef>
          </c:val>
        </c:ser>
        <c:ser>
          <c:idx val="2"/>
          <c:order val="2"/>
          <c:tx>
            <c:strRef>
              <c:f>'Filiação Institucional'!$D$72</c:f>
              <c:strCache>
                <c:ptCount val="1"/>
                <c:pt idx="0">
                  <c:v> Não Informado</c:v>
                </c:pt>
              </c:strCache>
            </c:strRef>
          </c:tx>
          <c:cat>
            <c:strRef>
              <c:f>'Filiação Institucional'!$A$73:$A$77</c:f>
              <c:strCache>
                <c:ptCount val="5"/>
                <c:pt idx="0">
                  <c:v>Centro Oeste</c:v>
                </c:pt>
                <c:pt idx="1">
                  <c:v>Norte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'Filiação Institucional'!$D$73:$D$77</c:f>
              <c:numCache>
                <c:formatCode>General</c:formatCode>
                <c:ptCount val="5"/>
                <c:pt idx="0">
                  <c:v>43</c:v>
                </c:pt>
                <c:pt idx="1">
                  <c:v>10</c:v>
                </c:pt>
                <c:pt idx="2">
                  <c:v>51</c:v>
                </c:pt>
                <c:pt idx="3">
                  <c:v>38</c:v>
                </c:pt>
                <c:pt idx="4">
                  <c:v>138</c:v>
                </c:pt>
              </c:numCache>
            </c:numRef>
          </c:val>
        </c:ser>
        <c:axId val="54486912"/>
        <c:axId val="54488448"/>
      </c:barChart>
      <c:catAx>
        <c:axId val="54486912"/>
        <c:scaling>
          <c:orientation val="minMax"/>
        </c:scaling>
        <c:axPos val="b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54488448"/>
        <c:crosses val="autoZero"/>
        <c:auto val="1"/>
        <c:lblAlgn val="ctr"/>
        <c:lblOffset val="100"/>
      </c:catAx>
      <c:valAx>
        <c:axId val="54488448"/>
        <c:scaling>
          <c:orientation val="minMax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54486912"/>
        <c:crosses val="autoZero"/>
        <c:crossBetween val="between"/>
      </c:valAx>
    </c:plotArea>
    <c:legend>
      <c:legendPos val="r"/>
      <c:txPr>
        <a:bodyPr/>
        <a:lstStyle/>
        <a:p>
          <a:pPr>
            <a:defRPr>
              <a:solidFill>
                <a:schemeClr val="bg1"/>
              </a:solidFill>
            </a:defRPr>
          </a:pPr>
          <a:endParaRPr lang="pt-BR"/>
        </a:p>
      </c:txPr>
    </c:legend>
    <c:plotVisOnly val="1"/>
  </c:chart>
  <c:externalData r:id="rId1"/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0.1111111111111111</c:v>
                </c:pt>
                <c:pt idx="1">
                  <c:v>0.1165048543689321</c:v>
                </c:pt>
                <c:pt idx="2">
                  <c:v>5.1948051948051951E-2</c:v>
                </c:pt>
                <c:pt idx="3">
                  <c:v>0.20134228187919487</c:v>
                </c:pt>
                <c:pt idx="4">
                  <c:v>0.16101694915254244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0.38888888888888962</c:v>
                </c:pt>
                <c:pt idx="1">
                  <c:v>0.51456310679611605</c:v>
                </c:pt>
                <c:pt idx="2">
                  <c:v>0.49350649350649373</c:v>
                </c:pt>
                <c:pt idx="3">
                  <c:v>0.36912751677852351</c:v>
                </c:pt>
                <c:pt idx="4">
                  <c:v>0.5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0.5</c:v>
                </c:pt>
                <c:pt idx="1">
                  <c:v>0.36893203883495174</c:v>
                </c:pt>
                <c:pt idx="2">
                  <c:v>0.45454545454545453</c:v>
                </c:pt>
                <c:pt idx="3">
                  <c:v>0.42953020134228226</c:v>
                </c:pt>
                <c:pt idx="4">
                  <c:v>0.33898305084745806</c:v>
                </c:pt>
              </c:numCache>
            </c:numRef>
          </c:val>
        </c:ser>
        <c:axId val="54518144"/>
        <c:axId val="54519680"/>
      </c:barChart>
      <c:catAx>
        <c:axId val="54518144"/>
        <c:scaling>
          <c:orientation val="minMax"/>
        </c:scaling>
        <c:axPos val="b"/>
        <c:numFmt formatCode="General" sourceLinked="1"/>
        <c:tickLblPos val="nextTo"/>
        <c:crossAx val="54519680"/>
        <c:crosses val="autoZero"/>
        <c:auto val="1"/>
        <c:lblAlgn val="ctr"/>
        <c:lblOffset val="100"/>
      </c:catAx>
      <c:valAx>
        <c:axId val="54519680"/>
        <c:scaling>
          <c:orientation val="minMax"/>
        </c:scaling>
        <c:axPos val="l"/>
        <c:majorGridlines/>
        <c:numFmt formatCode="0.00%" sourceLinked="1"/>
        <c:tickLblPos val="nextTo"/>
        <c:crossAx val="5451814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Sócios!$A$2:$A$6</c:f>
              <c:strCache>
                <c:ptCount val="5"/>
                <c:pt idx="0">
                  <c:v>Norte</c:v>
                </c:pt>
                <c:pt idx="1">
                  <c:v>Centro -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Sócios!$B$2:$B$6</c:f>
              <c:numCache>
                <c:formatCode>General</c:formatCode>
                <c:ptCount val="5"/>
                <c:pt idx="0">
                  <c:v>19</c:v>
                </c:pt>
                <c:pt idx="1">
                  <c:v>79</c:v>
                </c:pt>
                <c:pt idx="2">
                  <c:v>105</c:v>
                </c:pt>
                <c:pt idx="3">
                  <c:v>130</c:v>
                </c:pt>
                <c:pt idx="4">
                  <c:v>281</c:v>
                </c:pt>
              </c:numCache>
            </c:numRef>
          </c:val>
        </c:ser>
        <c:axId val="54324608"/>
        <c:axId val="54308864"/>
      </c:barChart>
      <c:catAx>
        <c:axId val="54324608"/>
        <c:scaling>
          <c:orientation val="minMax"/>
        </c:scaling>
        <c:axPos val="b"/>
        <c:tickLblPos val="nextTo"/>
        <c:crossAx val="54308864"/>
        <c:crosses val="autoZero"/>
        <c:auto val="1"/>
        <c:lblAlgn val="ctr"/>
        <c:lblOffset val="100"/>
      </c:catAx>
      <c:valAx>
        <c:axId val="54308864"/>
        <c:scaling>
          <c:orientation val="minMax"/>
        </c:scaling>
        <c:axPos val="l"/>
        <c:majorGridlines/>
        <c:numFmt formatCode="General" sourceLinked="1"/>
        <c:tickLblPos val="nextTo"/>
        <c:crossAx val="54324608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'Área de Formação Inicial'!$B$1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Educação </a:t>
                    </a:r>
                    <a:r>
                      <a:rPr lang="en-US" dirty="0" smtClean="0"/>
                      <a:t>Física 816</a:t>
                    </a:r>
                  </a:p>
                  <a:p>
                    <a:r>
                      <a:rPr lang="en-US" dirty="0" smtClean="0"/>
                      <a:t>99,63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tx>
                <c:rich>
                  <a:bodyPr/>
                  <a:lstStyle/>
                  <a:p>
                    <a:r>
                      <a:rPr lang="en-US" dirty="0" err="1"/>
                      <a:t>Outra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Área</a:t>
                    </a:r>
                    <a:r>
                      <a:rPr lang="en-US" dirty="0" smtClean="0"/>
                      <a:t>;</a:t>
                    </a:r>
                  </a:p>
                  <a:p>
                    <a:r>
                      <a:rPr lang="en-US" dirty="0" smtClean="0"/>
                      <a:t>3</a:t>
                    </a:r>
                  </a:p>
                  <a:p>
                    <a:r>
                      <a:rPr lang="en-US" dirty="0" smtClean="0"/>
                      <a:t>0,37%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2"/>
              <c:layout>
                <c:manualLayout>
                  <c:x val="0.20810698896427554"/>
                  <c:y val="1.585632502037667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Não</a:t>
                    </a:r>
                    <a:r>
                      <a:rPr lang="en-US" dirty="0"/>
                      <a:t> </a:t>
                    </a:r>
                    <a:r>
                      <a:rPr lang="en-US" dirty="0" err="1" smtClean="0"/>
                      <a:t>Informado</a:t>
                    </a:r>
                    <a:r>
                      <a:rPr lang="en-US" dirty="0" smtClean="0"/>
                      <a:t> 0</a:t>
                    </a:r>
                  </a:p>
                  <a:p>
                    <a:r>
                      <a:rPr lang="en-US" dirty="0" smtClean="0"/>
                      <a:t>0,00%</a:t>
                    </a:r>
                    <a:endParaRPr lang="en-US" dirty="0"/>
                  </a:p>
                </c:rich>
              </c:tx>
              <c:showVal val="1"/>
              <c:showCatName val="1"/>
            </c:dLbl>
            <c:showVal val="1"/>
            <c:showCatName val="1"/>
            <c:showLeaderLines val="1"/>
          </c:dLbls>
          <c:cat>
            <c:strRef>
              <c:f>'Área de Formação Inicial'!$A$2:$A$4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'Área de Formação Inicial'!$B$2:$B$4</c:f>
              <c:numCache>
                <c:formatCode>General</c:formatCode>
                <c:ptCount val="3"/>
                <c:pt idx="0">
                  <c:v>816</c:v>
                </c:pt>
                <c:pt idx="1">
                  <c:v>3</c:v>
                </c:pt>
                <c:pt idx="2">
                  <c:v>0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14</c:v>
                </c:pt>
                <c:pt idx="1">
                  <c:v>96</c:v>
                </c:pt>
                <c:pt idx="2">
                  <c:v>77</c:v>
                </c:pt>
                <c:pt idx="3">
                  <c:v>293</c:v>
                </c:pt>
                <c:pt idx="4">
                  <c:v>128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0</c:v>
                </c:pt>
                <c:pt idx="3">
                  <c:v>3</c:v>
                </c:pt>
                <c:pt idx="4">
                  <c:v>0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54547968"/>
        <c:axId val="54549504"/>
      </c:barChart>
      <c:catAx>
        <c:axId val="54547968"/>
        <c:scaling>
          <c:orientation val="minMax"/>
        </c:scaling>
        <c:axPos val="b"/>
        <c:numFmt formatCode="General" sourceLinked="1"/>
        <c:tickLblPos val="nextTo"/>
        <c:crossAx val="54549504"/>
        <c:crosses val="autoZero"/>
        <c:auto val="1"/>
        <c:lblAlgn val="ctr"/>
        <c:lblOffset val="100"/>
      </c:catAx>
      <c:valAx>
        <c:axId val="54549504"/>
        <c:scaling>
          <c:orientation val="minMax"/>
        </c:scaling>
        <c:axPos val="l"/>
        <c:majorGridlines/>
        <c:numFmt formatCode="General" sourceLinked="1"/>
        <c:tickLblPos val="nextTo"/>
        <c:crossAx val="5454796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0.93333333333333335</c:v>
                </c:pt>
                <c:pt idx="1">
                  <c:v>0.97959183673469463</c:v>
                </c:pt>
                <c:pt idx="2">
                  <c:v>1</c:v>
                </c:pt>
                <c:pt idx="3">
                  <c:v>0.98986486486486458</c:v>
                </c:pt>
                <c:pt idx="4">
                  <c:v>1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6.666666666666668E-2</c:v>
                </c:pt>
                <c:pt idx="1">
                  <c:v>2.0408163265306138E-2</c:v>
                </c:pt>
                <c:pt idx="2">
                  <c:v>0</c:v>
                </c:pt>
                <c:pt idx="3">
                  <c:v>1.0135135135135141E-2</c:v>
                </c:pt>
                <c:pt idx="4">
                  <c:v>0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54588544"/>
        <c:axId val="54590080"/>
      </c:barChart>
      <c:catAx>
        <c:axId val="54588544"/>
        <c:scaling>
          <c:orientation val="minMax"/>
        </c:scaling>
        <c:axPos val="b"/>
        <c:numFmt formatCode="General" sourceLinked="1"/>
        <c:tickLblPos val="nextTo"/>
        <c:crossAx val="54590080"/>
        <c:crosses val="autoZero"/>
        <c:auto val="1"/>
        <c:lblAlgn val="ctr"/>
        <c:lblOffset val="100"/>
      </c:catAx>
      <c:valAx>
        <c:axId val="54590080"/>
        <c:scaling>
          <c:orientation val="minMax"/>
        </c:scaling>
        <c:axPos val="l"/>
        <c:majorGridlines/>
        <c:numFmt formatCode="0.00%" sourceLinked="1"/>
        <c:tickLblPos val="nextTo"/>
        <c:crossAx val="5458854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stacked"/>
        <c:ser>
          <c:idx val="0"/>
          <c:order val="0"/>
          <c:cat>
            <c:strRef>
              <c:f>'Sócios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'Sócios por estado'!$B$2:$B$29</c:f>
              <c:numCache>
                <c:formatCode>General</c:formatCode>
                <c:ptCount val="28"/>
                <c:pt idx="0">
                  <c:v>1</c:v>
                </c:pt>
                <c:pt idx="1">
                  <c:v>5</c:v>
                </c:pt>
                <c:pt idx="2">
                  <c:v>8</c:v>
                </c:pt>
                <c:pt idx="3">
                  <c:v>1</c:v>
                </c:pt>
                <c:pt idx="4">
                  <c:v>49</c:v>
                </c:pt>
                <c:pt idx="5">
                  <c:v>1</c:v>
                </c:pt>
                <c:pt idx="6">
                  <c:v>22</c:v>
                </c:pt>
                <c:pt idx="7">
                  <c:v>104</c:v>
                </c:pt>
                <c:pt idx="8">
                  <c:v>82</c:v>
                </c:pt>
                <c:pt idx="9">
                  <c:v>10</c:v>
                </c:pt>
                <c:pt idx="10">
                  <c:v>102</c:v>
                </c:pt>
                <c:pt idx="11">
                  <c:v>3</c:v>
                </c:pt>
                <c:pt idx="12">
                  <c:v>6</c:v>
                </c:pt>
                <c:pt idx="13">
                  <c:v>11</c:v>
                </c:pt>
                <c:pt idx="14">
                  <c:v>6</c:v>
                </c:pt>
                <c:pt idx="15">
                  <c:v>23</c:v>
                </c:pt>
                <c:pt idx="16">
                  <c:v>1</c:v>
                </c:pt>
                <c:pt idx="17">
                  <c:v>189</c:v>
                </c:pt>
                <c:pt idx="18">
                  <c:v>89</c:v>
                </c:pt>
                <c:pt idx="19">
                  <c:v>38</c:v>
                </c:pt>
                <c:pt idx="20">
                  <c:v>0</c:v>
                </c:pt>
                <c:pt idx="21">
                  <c:v>0</c:v>
                </c:pt>
                <c:pt idx="22">
                  <c:v>63</c:v>
                </c:pt>
                <c:pt idx="23">
                  <c:v>106</c:v>
                </c:pt>
                <c:pt idx="24">
                  <c:v>3</c:v>
                </c:pt>
                <c:pt idx="25">
                  <c:v>182</c:v>
                </c:pt>
                <c:pt idx="26">
                  <c:v>0</c:v>
                </c:pt>
                <c:pt idx="27">
                  <c:v>1</c:v>
                </c:pt>
              </c:numCache>
            </c:numRef>
          </c:val>
        </c:ser>
        <c:gapWidth val="45"/>
        <c:overlap val="100"/>
        <c:axId val="54670080"/>
        <c:axId val="54671616"/>
      </c:barChart>
      <c:catAx>
        <c:axId val="54670080"/>
        <c:scaling>
          <c:orientation val="minMax"/>
        </c:scaling>
        <c:axPos val="b"/>
        <c:numFmt formatCode="General" sourceLinked="1"/>
        <c:majorTickMark val="cross"/>
        <c:tickLblPos val="low"/>
        <c:txPr>
          <a:bodyPr/>
          <a:lstStyle/>
          <a:p>
            <a:pPr>
              <a:defRPr sz="1200"/>
            </a:pPr>
            <a:endParaRPr lang="pt-BR"/>
          </a:p>
        </c:txPr>
        <c:crossAx val="54671616"/>
        <c:crosses val="autoZero"/>
        <c:auto val="1"/>
        <c:lblAlgn val="ctr"/>
        <c:lblOffset val="100"/>
      </c:catAx>
      <c:valAx>
        <c:axId val="54671616"/>
        <c:scaling>
          <c:orientation val="minMax"/>
        </c:scaling>
        <c:axPos val="l"/>
        <c:majorGridlines/>
        <c:numFmt formatCode="General" sourceLinked="1"/>
        <c:tickLblPos val="nextTo"/>
        <c:crossAx val="5467008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'Sócios por estado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'Sócios por estado (2)'!$A$2:$A$29</c:f>
              <c:strCache>
                <c:ptCount val="28"/>
                <c:pt idx="0">
                  <c:v>RO</c:v>
                </c:pt>
                <c:pt idx="1">
                  <c:v>RR</c:v>
                </c:pt>
                <c:pt idx="2">
                  <c:v>TO</c:v>
                </c:pt>
                <c:pt idx="3">
                  <c:v>AC</c:v>
                </c:pt>
                <c:pt idx="4">
                  <c:v>AP</c:v>
                </c:pt>
                <c:pt idx="5">
                  <c:v>CE </c:v>
                </c:pt>
                <c:pt idx="6">
                  <c:v>PI</c:v>
                </c:pt>
                <c:pt idx="7">
                  <c:v>EXT</c:v>
                </c:pt>
                <c:pt idx="8">
                  <c:v>MS</c:v>
                </c:pt>
                <c:pt idx="9">
                  <c:v>SE</c:v>
                </c:pt>
                <c:pt idx="10">
                  <c:v>Al</c:v>
                </c:pt>
                <c:pt idx="11">
                  <c:v>MT</c:v>
                </c:pt>
                <c:pt idx="12">
                  <c:v>PB</c:v>
                </c:pt>
                <c:pt idx="13">
                  <c:v>AM</c:v>
                </c:pt>
                <c:pt idx="14">
                  <c:v>MA</c:v>
                </c:pt>
                <c:pt idx="15">
                  <c:v>PA</c:v>
                </c:pt>
                <c:pt idx="16">
                  <c:v>DF</c:v>
                </c:pt>
                <c:pt idx="17">
                  <c:v>PE</c:v>
                </c:pt>
                <c:pt idx="18">
                  <c:v>RN</c:v>
                </c:pt>
                <c:pt idx="19">
                  <c:v>BA</c:v>
                </c:pt>
                <c:pt idx="20">
                  <c:v>RS</c:v>
                </c:pt>
                <c:pt idx="21">
                  <c:v>GO</c:v>
                </c:pt>
                <c:pt idx="22">
                  <c:v>RJ</c:v>
                </c:pt>
                <c:pt idx="23">
                  <c:v>MG</c:v>
                </c:pt>
                <c:pt idx="24">
                  <c:v>ES</c:v>
                </c:pt>
                <c:pt idx="25">
                  <c:v>SC</c:v>
                </c:pt>
                <c:pt idx="26">
                  <c:v>SP</c:v>
                </c:pt>
                <c:pt idx="27">
                  <c:v>PR</c:v>
                </c:pt>
              </c:strCache>
            </c:strRef>
          </c:cat>
          <c:val>
            <c:numRef>
              <c:f>'Sócios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9.0415913200723324E-4</c:v>
                </c:pt>
                <c:pt idx="4">
                  <c:v>9.0415913200723324E-4</c:v>
                </c:pt>
                <c:pt idx="5">
                  <c:v>9.0415913200723324E-4</c:v>
                </c:pt>
                <c:pt idx="6">
                  <c:v>9.0415913200723324E-4</c:v>
                </c:pt>
                <c:pt idx="7">
                  <c:v>9.0415913200723324E-4</c:v>
                </c:pt>
                <c:pt idx="8">
                  <c:v>2.7124773960217011E-3</c:v>
                </c:pt>
                <c:pt idx="9">
                  <c:v>2.7124773960217011E-3</c:v>
                </c:pt>
                <c:pt idx="10">
                  <c:v>4.5207956600361674E-3</c:v>
                </c:pt>
                <c:pt idx="11">
                  <c:v>5.4249547920434014E-3</c:v>
                </c:pt>
                <c:pt idx="12">
                  <c:v>5.4249547920434014E-3</c:v>
                </c:pt>
                <c:pt idx="13">
                  <c:v>7.2332730560579076E-3</c:v>
                </c:pt>
                <c:pt idx="14">
                  <c:v>9.0415913200723331E-3</c:v>
                </c:pt>
                <c:pt idx="15">
                  <c:v>9.9457504520795662E-3</c:v>
                </c:pt>
                <c:pt idx="16">
                  <c:v>1.9891500904159219E-2</c:v>
                </c:pt>
                <c:pt idx="17">
                  <c:v>2.0795660036166376E-2</c:v>
                </c:pt>
                <c:pt idx="18">
                  <c:v>3.4358047016275012E-2</c:v>
                </c:pt>
                <c:pt idx="19">
                  <c:v>4.4303797468354431E-2</c:v>
                </c:pt>
                <c:pt idx="20">
                  <c:v>5.6962025316455694E-2</c:v>
                </c:pt>
                <c:pt idx="21">
                  <c:v>7.4141048824593131E-2</c:v>
                </c:pt>
                <c:pt idx="22">
                  <c:v>8.0470162748643798E-2</c:v>
                </c:pt>
                <c:pt idx="23">
                  <c:v>9.2224231464737683E-2</c:v>
                </c:pt>
                <c:pt idx="24">
                  <c:v>9.4032549728752746E-2</c:v>
                </c:pt>
                <c:pt idx="25">
                  <c:v>9.5840867992766768E-2</c:v>
                </c:pt>
                <c:pt idx="26">
                  <c:v>0.16455696202531642</c:v>
                </c:pt>
                <c:pt idx="27">
                  <c:v>0.17088607594936708</c:v>
                </c:pt>
              </c:numCache>
            </c:numRef>
          </c:val>
        </c:ser>
        <c:gapWidth val="59"/>
        <c:overlap val="-1"/>
        <c:axId val="54691712"/>
        <c:axId val="54693248"/>
      </c:barChart>
      <c:catAx>
        <c:axId val="54691712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200"/>
            </a:pPr>
            <a:endParaRPr lang="pt-BR"/>
          </a:p>
        </c:txPr>
        <c:crossAx val="54693248"/>
        <c:crossesAt val="0"/>
        <c:auto val="1"/>
        <c:lblAlgn val="ctr"/>
        <c:lblOffset val="100"/>
      </c:catAx>
      <c:valAx>
        <c:axId val="54693248"/>
        <c:scaling>
          <c:orientation val="minMax"/>
        </c:scaling>
        <c:axPos val="l"/>
        <c:majorGridlines/>
        <c:numFmt formatCode="0.00_ %;\-0.00%\ " sourceLinked="0"/>
        <c:tickLblPos val="nextTo"/>
        <c:crossAx val="54691712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cat>
            <c:strRef>
              <c:f>'Por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'Por região'!$B$4:$B$9</c:f>
              <c:numCache>
                <c:formatCode>General</c:formatCode>
                <c:ptCount val="6"/>
                <c:pt idx="0">
                  <c:v>21</c:v>
                </c:pt>
                <c:pt idx="1">
                  <c:v>136</c:v>
                </c:pt>
                <c:pt idx="2">
                  <c:v>113</c:v>
                </c:pt>
                <c:pt idx="3">
                  <c:v>477</c:v>
                </c:pt>
                <c:pt idx="4">
                  <c:v>358</c:v>
                </c:pt>
                <c:pt idx="5">
                  <c:v>1</c:v>
                </c:pt>
              </c:numCache>
            </c:numRef>
          </c:val>
        </c:ser>
        <c:axId val="125931520"/>
        <c:axId val="125933056"/>
      </c:barChart>
      <c:catAx>
        <c:axId val="12593152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25933056"/>
        <c:crosses val="autoZero"/>
        <c:auto val="1"/>
        <c:lblAlgn val="ctr"/>
        <c:lblOffset val="100"/>
      </c:catAx>
      <c:valAx>
        <c:axId val="125933056"/>
        <c:scaling>
          <c:orientation val="minMax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2593152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/>
      </a:pPr>
      <a:endParaRPr lang="pt-BR"/>
    </a:p>
  </c:txPr>
  <c:externalData r:id="rId1"/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 (2)'!$C$3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Nordeste</c:v>
                </c:pt>
                <c:pt idx="4">
                  <c:v>Sul</c:v>
                </c:pt>
                <c:pt idx="5">
                  <c:v>Sudeste </c:v>
                </c:pt>
              </c:strCache>
            </c:strRef>
          </c:cat>
          <c:val>
            <c:numRef>
              <c:f>'Por região (2)'!$C$4:$C$9</c:f>
              <c:numCache>
                <c:formatCode>0.0000</c:formatCode>
                <c:ptCount val="6"/>
                <c:pt idx="0">
                  <c:v>9.0415913200723324E-4</c:v>
                </c:pt>
                <c:pt idx="1">
                  <c:v>1.8987341772151899E-2</c:v>
                </c:pt>
                <c:pt idx="2">
                  <c:v>0.10216998191681777</c:v>
                </c:pt>
                <c:pt idx="3">
                  <c:v>0.12296564195298465</c:v>
                </c:pt>
                <c:pt idx="4">
                  <c:v>0.32368896925859297</c:v>
                </c:pt>
                <c:pt idx="5">
                  <c:v>0.4312839059674537</c:v>
                </c:pt>
              </c:numCache>
            </c:numRef>
          </c:val>
        </c:ser>
        <c:axId val="125944960"/>
        <c:axId val="125946496"/>
      </c:barChart>
      <c:catAx>
        <c:axId val="125944960"/>
        <c:scaling>
          <c:orientation val="minMax"/>
        </c:scaling>
        <c:axPos val="b"/>
        <c:numFmt formatCode="General" sourceLinked="1"/>
        <c:tickLblPos val="nextTo"/>
        <c:crossAx val="125946496"/>
        <c:crosses val="autoZero"/>
        <c:auto val="1"/>
        <c:lblAlgn val="ctr"/>
        <c:lblOffset val="100"/>
      </c:catAx>
      <c:valAx>
        <c:axId val="125946496"/>
        <c:scaling>
          <c:orientation val="minMax"/>
        </c:scaling>
        <c:axPos val="l"/>
        <c:majorGridlines/>
        <c:numFmt formatCode="0.00%" sourceLinked="0"/>
        <c:tickLblPos val="nextTo"/>
        <c:crossAx val="12594496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delete val="1"/>
            </c:dLbl>
            <c:dLblPos val="ctr"/>
            <c:showVal val="1"/>
            <c:showCatName val="1"/>
            <c:showPercent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547</c:v>
                </c:pt>
                <c:pt idx="2">
                  <c:v>556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0.49592021758839538</c:v>
                </c:pt>
                <c:pt idx="2">
                  <c:v>0.50407978241160467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 err="1"/>
                      <a:t>Estudantes</a:t>
                    </a:r>
                    <a:r>
                      <a:rPr lang="en-US" dirty="0"/>
                      <a:t>
</a:t>
                    </a:r>
                    <a:r>
                      <a:rPr lang="en-US" dirty="0" smtClean="0"/>
                      <a:t>275</a:t>
                    </a:r>
                    <a:endParaRPr lang="en-US" dirty="0"/>
                  </a:p>
                  <a:p>
                    <a:r>
                      <a:rPr lang="en-US" dirty="0" smtClean="0"/>
                      <a:t>24,86%</a:t>
                    </a:r>
                    <a:endParaRPr lang="en-US" dirty="0"/>
                  </a:p>
                </c:rich>
              </c:tx>
              <c:dLblPos val="bestFit"/>
            </c:dLbl>
            <c:dLbl>
              <c:idx val="1"/>
              <c:layout>
                <c:manualLayout>
                  <c:x val="0.12425678040245045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Efetivo</a:t>
                    </a:r>
                    <a:r>
                      <a:rPr lang="en-US" dirty="0"/>
                      <a:t>
</a:t>
                    </a:r>
                    <a:r>
                      <a:rPr lang="en-US" dirty="0" smtClean="0"/>
                      <a:t>828</a:t>
                    </a:r>
                    <a:endParaRPr lang="en-US" dirty="0"/>
                  </a:p>
                  <a:p>
                    <a:r>
                      <a:rPr lang="en-US" dirty="0" smtClean="0"/>
                      <a:t>74,86%</a:t>
                    </a:r>
                    <a:endParaRPr lang="en-US" dirty="0"/>
                  </a:p>
                </c:rich>
              </c:tx>
              <c:dLblPos val="bestFit"/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 err="1"/>
                      <a:t>Institucional</a:t>
                    </a:r>
                    <a:r>
                      <a:rPr lang="en-US" dirty="0"/>
                      <a:t>
</a:t>
                    </a:r>
                    <a:r>
                      <a:rPr lang="en-US" dirty="0" smtClean="0"/>
                      <a:t>3</a:t>
                    </a:r>
                    <a:endParaRPr lang="en-US" dirty="0"/>
                  </a:p>
                  <a:p>
                    <a:r>
                      <a:rPr lang="en-US" dirty="0" smtClean="0"/>
                      <a:t>0,27%</a:t>
                    </a:r>
                    <a:endParaRPr lang="en-US" dirty="0"/>
                  </a:p>
                </c:rich>
              </c:tx>
              <c:dLblPos val="bestFit"/>
            </c:dLbl>
            <c:showVal val="1"/>
            <c:showCatName val="1"/>
            <c:separator>
</c:separator>
            <c:showLeaderLines val="1"/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275</c:v>
                </c:pt>
                <c:pt idx="1">
                  <c:v>828</c:v>
                </c:pt>
                <c:pt idx="2">
                  <c:v>3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cat>
            <c:strRef>
              <c:f>Titulação!$A$2:$A$5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Titulação!$B$2:$B$5</c:f>
              <c:numCache>
                <c:formatCode>General</c:formatCode>
                <c:ptCount val="4"/>
                <c:pt idx="0">
                  <c:v>476</c:v>
                </c:pt>
                <c:pt idx="1">
                  <c:v>47</c:v>
                </c:pt>
                <c:pt idx="2">
                  <c:v>184</c:v>
                </c:pt>
                <c:pt idx="3">
                  <c:v>121</c:v>
                </c:pt>
              </c:numCache>
            </c:numRef>
          </c:val>
        </c:ser>
        <c:axId val="9305472"/>
        <c:axId val="9307264"/>
      </c:barChart>
      <c:catAx>
        <c:axId val="9305472"/>
        <c:scaling>
          <c:orientation val="minMax"/>
        </c:scaling>
        <c:axPos val="b"/>
        <c:numFmt formatCode="General" sourceLinked="1"/>
        <c:tickLblPos val="nextTo"/>
        <c:crossAx val="9307264"/>
        <c:crosses val="autoZero"/>
        <c:auto val="1"/>
        <c:lblAlgn val="ctr"/>
        <c:lblOffset val="100"/>
      </c:catAx>
      <c:valAx>
        <c:axId val="9307264"/>
        <c:scaling>
          <c:orientation val="minMax"/>
        </c:scaling>
        <c:axPos val="l"/>
        <c:majorGridlines/>
        <c:numFmt formatCode="General" sourceLinked="1"/>
        <c:tickLblPos val="nextTo"/>
        <c:crossAx val="9305472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Sócios!$C$1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Sócios!$A$2:$A$6</c:f>
              <c:strCache>
                <c:ptCount val="5"/>
                <c:pt idx="0">
                  <c:v>Norte</c:v>
                </c:pt>
                <c:pt idx="1">
                  <c:v>Centro - Oeste</c:v>
                </c:pt>
                <c:pt idx="2">
                  <c:v>Nordeste</c:v>
                </c:pt>
                <c:pt idx="3">
                  <c:v>Sul</c:v>
                </c:pt>
                <c:pt idx="4">
                  <c:v>Sudeste</c:v>
                </c:pt>
              </c:strCache>
            </c:strRef>
          </c:cat>
          <c:val>
            <c:numRef>
              <c:f>Sócios!$C$2:$C$6</c:f>
              <c:numCache>
                <c:formatCode>0.00%</c:formatCode>
                <c:ptCount val="5"/>
                <c:pt idx="0">
                  <c:v>5.7057057057057103E-2</c:v>
                </c:pt>
                <c:pt idx="1">
                  <c:v>0.23723723723723902</c:v>
                </c:pt>
                <c:pt idx="2">
                  <c:v>0.31531531531531837</c:v>
                </c:pt>
                <c:pt idx="3">
                  <c:v>0.39039039039039336</c:v>
                </c:pt>
                <c:pt idx="4">
                  <c:v>0.84384384384384892</c:v>
                </c:pt>
              </c:numCache>
            </c:numRef>
          </c:val>
        </c:ser>
        <c:axId val="74722688"/>
        <c:axId val="74728576"/>
      </c:barChart>
      <c:catAx>
        <c:axId val="74722688"/>
        <c:scaling>
          <c:orientation val="minMax"/>
        </c:scaling>
        <c:axPos val="b"/>
        <c:tickLblPos val="nextTo"/>
        <c:crossAx val="74728576"/>
        <c:crosses val="autoZero"/>
        <c:auto val="1"/>
        <c:lblAlgn val="ctr"/>
        <c:lblOffset val="100"/>
      </c:catAx>
      <c:valAx>
        <c:axId val="74728576"/>
        <c:scaling>
          <c:orientation val="minMax"/>
        </c:scaling>
        <c:axPos val="l"/>
        <c:majorGridlines/>
        <c:numFmt formatCode="0.00%" sourceLinked="1"/>
        <c:tickLblPos val="nextTo"/>
        <c:crossAx val="74722688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'Titulação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5.6763285024154592E-2</c:v>
                </c:pt>
                <c:pt idx="1">
                  <c:v>0.14613526570048321</c:v>
                </c:pt>
                <c:pt idx="2">
                  <c:v>0.22222222222222221</c:v>
                </c:pt>
                <c:pt idx="3">
                  <c:v>0.57487922705314498</c:v>
                </c:pt>
              </c:numCache>
            </c:numRef>
          </c:val>
        </c:ser>
        <c:axId val="9298688"/>
        <c:axId val="9300224"/>
      </c:barChart>
      <c:catAx>
        <c:axId val="9298688"/>
        <c:scaling>
          <c:orientation val="minMax"/>
        </c:scaling>
        <c:axPos val="b"/>
        <c:numFmt formatCode="General" sourceLinked="1"/>
        <c:tickLblPos val="nextTo"/>
        <c:crossAx val="9300224"/>
        <c:crosses val="autoZero"/>
        <c:auto val="1"/>
        <c:lblAlgn val="ctr"/>
        <c:lblOffset val="100"/>
      </c:catAx>
      <c:valAx>
        <c:axId val="9300224"/>
        <c:scaling>
          <c:orientation val="minMax"/>
        </c:scaling>
        <c:axPos val="l"/>
        <c:majorGridlines/>
        <c:numFmt formatCode="0.00%" sourceLinked="0"/>
        <c:tickLblPos val="nextTo"/>
        <c:crossAx val="929868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13</c:v>
                </c:pt>
                <c:pt idx="1">
                  <c:v>59</c:v>
                </c:pt>
                <c:pt idx="2">
                  <c:v>52</c:v>
                </c:pt>
                <c:pt idx="3">
                  <c:v>237</c:v>
                </c:pt>
                <c:pt idx="4">
                  <c:v>114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2</c:v>
                </c:pt>
                <c:pt idx="1">
                  <c:v>9</c:v>
                </c:pt>
                <c:pt idx="2">
                  <c:v>11</c:v>
                </c:pt>
                <c:pt idx="3">
                  <c:v>16</c:v>
                </c:pt>
                <c:pt idx="4">
                  <c:v>9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2</c:v>
                </c:pt>
                <c:pt idx="1">
                  <c:v>22</c:v>
                </c:pt>
                <c:pt idx="2">
                  <c:v>18</c:v>
                </c:pt>
                <c:pt idx="3">
                  <c:v>81</c:v>
                </c:pt>
                <c:pt idx="4">
                  <c:v>61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3</c:v>
                </c:pt>
                <c:pt idx="1">
                  <c:v>16</c:v>
                </c:pt>
                <c:pt idx="2">
                  <c:v>13</c:v>
                </c:pt>
                <c:pt idx="3">
                  <c:v>55</c:v>
                </c:pt>
                <c:pt idx="4">
                  <c:v>34</c:v>
                </c:pt>
              </c:numCache>
            </c:numRef>
          </c:val>
        </c:ser>
        <c:axId val="9332608"/>
        <c:axId val="9334144"/>
      </c:barChart>
      <c:catAx>
        <c:axId val="9332608"/>
        <c:scaling>
          <c:orientation val="minMax"/>
        </c:scaling>
        <c:axPos val="b"/>
        <c:numFmt formatCode="General" sourceLinked="1"/>
        <c:tickLblPos val="nextTo"/>
        <c:crossAx val="9334144"/>
        <c:crosses val="autoZero"/>
        <c:auto val="1"/>
        <c:lblAlgn val="ctr"/>
        <c:lblOffset val="100"/>
      </c:catAx>
      <c:valAx>
        <c:axId val="9334144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crossAx val="933260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>
          <a:solidFill>
            <a:schemeClr val="bg1"/>
          </a:solidFill>
        </a:defRPr>
      </a:pPr>
      <a:endParaRPr lang="pt-BR"/>
    </a:p>
  </c:txPr>
  <c:externalData r:id="rId1"/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0.65000000000000058</c:v>
                </c:pt>
                <c:pt idx="1">
                  <c:v>0.55660377358490565</c:v>
                </c:pt>
                <c:pt idx="2">
                  <c:v>0.55319148936170215</c:v>
                </c:pt>
                <c:pt idx="3">
                  <c:v>0.60925449871465298</c:v>
                </c:pt>
                <c:pt idx="4">
                  <c:v>0.52293577981651351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0.1</c:v>
                </c:pt>
                <c:pt idx="1">
                  <c:v>8.4905660377358569E-2</c:v>
                </c:pt>
                <c:pt idx="2">
                  <c:v>0.11702127659574468</c:v>
                </c:pt>
                <c:pt idx="3">
                  <c:v>4.1131105398457497E-2</c:v>
                </c:pt>
                <c:pt idx="4">
                  <c:v>4.1284403669724766E-2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0.1</c:v>
                </c:pt>
                <c:pt idx="1">
                  <c:v>0.20754716981132101</c:v>
                </c:pt>
                <c:pt idx="2">
                  <c:v>0.19148936170212782</c:v>
                </c:pt>
                <c:pt idx="3">
                  <c:v>0.20822622107969163</c:v>
                </c:pt>
                <c:pt idx="4">
                  <c:v>0.27981651376146827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0.15000000000000011</c:v>
                </c:pt>
                <c:pt idx="1">
                  <c:v>0.15094339622641531</c:v>
                </c:pt>
                <c:pt idx="2">
                  <c:v>0.13829787234042568</c:v>
                </c:pt>
                <c:pt idx="3">
                  <c:v>0.14138817480719806</c:v>
                </c:pt>
                <c:pt idx="4">
                  <c:v>0.15596330275229395</c:v>
                </c:pt>
              </c:numCache>
            </c:numRef>
          </c:val>
        </c:ser>
        <c:axId val="9353088"/>
        <c:axId val="9354624"/>
      </c:barChart>
      <c:catAx>
        <c:axId val="9353088"/>
        <c:scaling>
          <c:orientation val="minMax"/>
        </c:scaling>
        <c:axPos val="b"/>
        <c:numFmt formatCode="General" sourceLinked="1"/>
        <c:tickLblPos val="nextTo"/>
        <c:crossAx val="9354624"/>
        <c:crosses val="autoZero"/>
        <c:auto val="1"/>
        <c:lblAlgn val="ctr"/>
        <c:lblOffset val="100"/>
      </c:catAx>
      <c:valAx>
        <c:axId val="9354624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935308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191</c:v>
                </c:pt>
                <c:pt idx="1">
                  <c:v>515</c:v>
                </c:pt>
                <c:pt idx="2">
                  <c:v>400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0.17269439421338156</c:v>
                </c:pt>
                <c:pt idx="1">
                  <c:v>0.46564195298372513</c:v>
                </c:pt>
                <c:pt idx="2">
                  <c:v>0.36166365280289331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2</c:v>
                </c:pt>
                <c:pt idx="1">
                  <c:v>13</c:v>
                </c:pt>
                <c:pt idx="2">
                  <c:v>9</c:v>
                </c:pt>
                <c:pt idx="3">
                  <c:v>101</c:v>
                </c:pt>
                <c:pt idx="4">
                  <c:v>66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12</c:v>
                </c:pt>
                <c:pt idx="1">
                  <c:v>83</c:v>
                </c:pt>
                <c:pt idx="2">
                  <c:v>67</c:v>
                </c:pt>
                <c:pt idx="3">
                  <c:v>201</c:v>
                </c:pt>
                <c:pt idx="4">
                  <c:v>152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7</c:v>
                </c:pt>
                <c:pt idx="1">
                  <c:v>40</c:v>
                </c:pt>
                <c:pt idx="2">
                  <c:v>37</c:v>
                </c:pt>
                <c:pt idx="3">
                  <c:v>175</c:v>
                </c:pt>
                <c:pt idx="4">
                  <c:v>140</c:v>
                </c:pt>
              </c:numCache>
            </c:numRef>
          </c:val>
        </c:ser>
        <c:axId val="126361600"/>
        <c:axId val="126363136"/>
      </c:barChart>
      <c:catAx>
        <c:axId val="126361600"/>
        <c:scaling>
          <c:orientation val="minMax"/>
        </c:scaling>
        <c:axPos val="b"/>
        <c:numFmt formatCode="General" sourceLinked="1"/>
        <c:tickLblPos val="nextTo"/>
        <c:crossAx val="126363136"/>
        <c:crosses val="autoZero"/>
        <c:auto val="1"/>
        <c:lblAlgn val="ctr"/>
        <c:lblOffset val="100"/>
      </c:catAx>
      <c:valAx>
        <c:axId val="126363136"/>
        <c:scaling>
          <c:orientation val="minMax"/>
        </c:scaling>
        <c:axPos val="l"/>
        <c:majorGridlines/>
        <c:numFmt formatCode="General" sourceLinked="1"/>
        <c:tickLblPos val="nextTo"/>
        <c:crossAx val="126361600"/>
        <c:crosses val="autoZero"/>
        <c:crossBetween val="between"/>
      </c:valAx>
    </c:plotArea>
    <c:legend>
      <c:legendPos val="r"/>
      <c:txPr>
        <a:bodyPr/>
        <a:lstStyle/>
        <a:p>
          <a:pPr>
            <a:defRPr sz="1400"/>
          </a:pPr>
          <a:endParaRPr lang="pt-BR"/>
        </a:p>
      </c:txPr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9.5238095238095247E-2</c:v>
                </c:pt>
                <c:pt idx="1">
                  <c:v>9.5588235294117641E-2</c:v>
                </c:pt>
                <c:pt idx="2">
                  <c:v>7.9646017699115099E-2</c:v>
                </c:pt>
                <c:pt idx="3">
                  <c:v>0.21174004192872131</c:v>
                </c:pt>
                <c:pt idx="4">
                  <c:v>0.18435754189944148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0.57142857142857195</c:v>
                </c:pt>
                <c:pt idx="1">
                  <c:v>0.61029411764705932</c:v>
                </c:pt>
                <c:pt idx="2">
                  <c:v>0.59292035398230059</c:v>
                </c:pt>
                <c:pt idx="3">
                  <c:v>0.42138364779874254</c:v>
                </c:pt>
                <c:pt idx="4">
                  <c:v>0.42458100558659218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0.33333333333333331</c:v>
                </c:pt>
                <c:pt idx="1">
                  <c:v>0.29411764705882376</c:v>
                </c:pt>
                <c:pt idx="2">
                  <c:v>0.32743362831858408</c:v>
                </c:pt>
                <c:pt idx="3">
                  <c:v>0.36687631027253698</c:v>
                </c:pt>
                <c:pt idx="4">
                  <c:v>0.39106145251396646</c:v>
                </c:pt>
              </c:numCache>
            </c:numRef>
          </c:val>
        </c:ser>
        <c:axId val="126794752"/>
        <c:axId val="126800640"/>
      </c:barChart>
      <c:catAx>
        <c:axId val="126794752"/>
        <c:scaling>
          <c:orientation val="minMax"/>
        </c:scaling>
        <c:axPos val="b"/>
        <c:numFmt formatCode="General" sourceLinked="1"/>
        <c:tickLblPos val="nextTo"/>
        <c:crossAx val="126800640"/>
        <c:crosses val="autoZero"/>
        <c:auto val="1"/>
        <c:lblAlgn val="ctr"/>
        <c:lblOffset val="100"/>
      </c:catAx>
      <c:valAx>
        <c:axId val="126800640"/>
        <c:scaling>
          <c:orientation val="minMax"/>
        </c:scaling>
        <c:axPos val="l"/>
        <c:majorGridlines/>
        <c:numFmt formatCode="0.00%" sourceLinked="1"/>
        <c:tickLblPos val="nextTo"/>
        <c:crossAx val="12679475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Educação Física
1100
</a:t>
                    </a:r>
                    <a:r>
                      <a:rPr lang="en-US" dirty="0" smtClean="0"/>
                      <a:t>99%</a:t>
                    </a:r>
                    <a:endParaRPr lang="en-US" dirty="0"/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Outra</a:t>
                    </a:r>
                    <a:r>
                      <a:rPr lang="en-US" dirty="0"/>
                      <a:t> </a:t>
                    </a:r>
                    <a:r>
                      <a:rPr lang="en-US" dirty="0" err="1"/>
                      <a:t>Área</a:t>
                    </a:r>
                    <a:r>
                      <a:rPr lang="en-US" dirty="0"/>
                      <a:t>
5
</a:t>
                    </a:r>
                    <a:r>
                      <a:rPr lang="en-US" dirty="0" smtClean="0"/>
                      <a:t>45%</a:t>
                    </a:r>
                    <a:endParaRPr lang="en-US" dirty="0"/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57"/>
                  <c:y val="1.0416666666666666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/>
                      <a:t>Não</a:t>
                    </a:r>
                    <a:r>
                      <a:rPr lang="en-US" dirty="0"/>
                      <a:t> </a:t>
                    </a:r>
                    <a:r>
                      <a:rPr lang="en-US" dirty="0" err="1"/>
                      <a:t>Informado</a:t>
                    </a:r>
                    <a:r>
                      <a:rPr lang="en-US" dirty="0"/>
                      <a:t>
1
</a:t>
                    </a:r>
                    <a:r>
                      <a:rPr lang="en-US" dirty="0" smtClean="0"/>
                      <a:t>9%</a:t>
                    </a:r>
                    <a:endParaRPr lang="en-US" dirty="0"/>
                  </a:p>
                </c:rich>
              </c:tx>
              <c:dLblPos val="bestFit"/>
              <c:showVal val="1"/>
              <c:showCatName val="1"/>
              <c:showPercent val="1"/>
              <c:separator>
</c:separator>
            </c:dLbl>
            <c:numFmt formatCode="#,##0.00" sourceLinked="0"/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1100</c:v>
                </c:pt>
                <c:pt idx="1">
                  <c:v>5</c:v>
                </c:pt>
                <c:pt idx="2">
                  <c:v>1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0.99457504520795315</c:v>
                </c:pt>
                <c:pt idx="1">
                  <c:v>4.5207956600361674E-3</c:v>
                </c:pt>
                <c:pt idx="2">
                  <c:v>9.0415913200723324E-4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21</c:v>
                </c:pt>
                <c:pt idx="1">
                  <c:v>136</c:v>
                </c:pt>
                <c:pt idx="2">
                  <c:v>113</c:v>
                </c:pt>
                <c:pt idx="3">
                  <c:v>472</c:v>
                </c:pt>
                <c:pt idx="4">
                  <c:v>357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</c:v>
                </c:pt>
                <c:pt idx="4">
                  <c:v>1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</c:numCache>
            </c:numRef>
          </c:val>
        </c:ser>
        <c:axId val="127308928"/>
        <c:axId val="127310464"/>
      </c:barChart>
      <c:catAx>
        <c:axId val="127308928"/>
        <c:scaling>
          <c:orientation val="minMax"/>
        </c:scaling>
        <c:axPos val="b"/>
        <c:numFmt formatCode="General" sourceLinked="1"/>
        <c:tickLblPos val="nextTo"/>
        <c:crossAx val="127310464"/>
        <c:crosses val="autoZero"/>
        <c:auto val="1"/>
        <c:lblAlgn val="ctr"/>
        <c:lblOffset val="100"/>
      </c:catAx>
      <c:valAx>
        <c:axId val="127310464"/>
        <c:scaling>
          <c:orientation val="minMax"/>
        </c:scaling>
        <c:axPos val="l"/>
        <c:majorGridlines/>
        <c:numFmt formatCode="General" sourceLinked="1"/>
        <c:tickLblPos val="nextTo"/>
        <c:crossAx val="12730892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0.98951781970649855</c:v>
                </c:pt>
                <c:pt idx="4">
                  <c:v>0.99720670391061406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8.3857442348008581E-3</c:v>
                </c:pt>
                <c:pt idx="4">
                  <c:v>2.7932960893854789E-3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2.0964360587002115E-3</c:v>
                </c:pt>
                <c:pt idx="4">
                  <c:v>0</c:v>
                </c:pt>
              </c:numCache>
            </c:numRef>
          </c:val>
        </c:ser>
        <c:axId val="127402752"/>
        <c:axId val="127404288"/>
      </c:barChart>
      <c:catAx>
        <c:axId val="127402752"/>
        <c:scaling>
          <c:orientation val="minMax"/>
        </c:scaling>
        <c:axPos val="b"/>
        <c:numFmt formatCode="General" sourceLinked="1"/>
        <c:tickLblPos val="nextTo"/>
        <c:crossAx val="127404288"/>
        <c:crosses val="autoZero"/>
        <c:auto val="1"/>
        <c:lblAlgn val="ctr"/>
        <c:lblOffset val="100"/>
      </c:catAx>
      <c:valAx>
        <c:axId val="127404288"/>
        <c:scaling>
          <c:orientation val="minMax"/>
        </c:scaling>
        <c:axPos val="l"/>
        <c:majorGridlines/>
        <c:numFmt formatCode="0.00%" sourceLinked="1"/>
        <c:tickLblPos val="nextTo"/>
        <c:crossAx val="12740275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stacked"/>
        <c:ser>
          <c:idx val="0"/>
          <c:order val="0"/>
          <c:cat>
            <c:strRef>
              <c:f>'Sócios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'Sócios por estado'!$B$2:$B$29</c:f>
              <c:numCache>
                <c:formatCode>General</c:formatCode>
                <c:ptCount val="28"/>
                <c:pt idx="0">
                  <c:v>1</c:v>
                </c:pt>
                <c:pt idx="1">
                  <c:v>3</c:v>
                </c:pt>
                <c:pt idx="2">
                  <c:v>8</c:v>
                </c:pt>
                <c:pt idx="3">
                  <c:v>1</c:v>
                </c:pt>
                <c:pt idx="4">
                  <c:v>29</c:v>
                </c:pt>
                <c:pt idx="5">
                  <c:v>3</c:v>
                </c:pt>
                <c:pt idx="6">
                  <c:v>14</c:v>
                </c:pt>
                <c:pt idx="7">
                  <c:v>93</c:v>
                </c:pt>
                <c:pt idx="8">
                  <c:v>76</c:v>
                </c:pt>
                <c:pt idx="9">
                  <c:v>24</c:v>
                </c:pt>
                <c:pt idx="10">
                  <c:v>63</c:v>
                </c:pt>
                <c:pt idx="11">
                  <c:v>4</c:v>
                </c:pt>
                <c:pt idx="12">
                  <c:v>15</c:v>
                </c:pt>
                <c:pt idx="13">
                  <c:v>7</c:v>
                </c:pt>
                <c:pt idx="14">
                  <c:v>6</c:v>
                </c:pt>
                <c:pt idx="15">
                  <c:v>31</c:v>
                </c:pt>
                <c:pt idx="16">
                  <c:v>0</c:v>
                </c:pt>
                <c:pt idx="17">
                  <c:v>110</c:v>
                </c:pt>
                <c:pt idx="18">
                  <c:v>78</c:v>
                </c:pt>
                <c:pt idx="19">
                  <c:v>33</c:v>
                </c:pt>
                <c:pt idx="20">
                  <c:v>0</c:v>
                </c:pt>
                <c:pt idx="21">
                  <c:v>0</c:v>
                </c:pt>
                <c:pt idx="22">
                  <c:v>120</c:v>
                </c:pt>
                <c:pt idx="23">
                  <c:v>120</c:v>
                </c:pt>
                <c:pt idx="24">
                  <c:v>2</c:v>
                </c:pt>
                <c:pt idx="25">
                  <c:v>131</c:v>
                </c:pt>
                <c:pt idx="26">
                  <c:v>1</c:v>
                </c:pt>
                <c:pt idx="27">
                  <c:v>0</c:v>
                </c:pt>
              </c:numCache>
            </c:numRef>
          </c:val>
        </c:ser>
        <c:gapWidth val="45"/>
        <c:overlap val="100"/>
        <c:axId val="128876928"/>
        <c:axId val="128878464"/>
      </c:barChart>
      <c:catAx>
        <c:axId val="128876928"/>
        <c:scaling>
          <c:orientation val="minMax"/>
        </c:scaling>
        <c:axPos val="b"/>
        <c:numFmt formatCode="General" sourceLinked="1"/>
        <c:majorTickMark val="cross"/>
        <c:tickLblPos val="low"/>
        <c:txPr>
          <a:bodyPr/>
          <a:lstStyle/>
          <a:p>
            <a:pPr>
              <a:defRPr sz="1200"/>
            </a:pPr>
            <a:endParaRPr lang="pt-BR"/>
          </a:p>
        </c:txPr>
        <c:crossAx val="128878464"/>
        <c:crosses val="autoZero"/>
        <c:auto val="1"/>
        <c:lblAlgn val="ctr"/>
        <c:lblOffset val="100"/>
      </c:catAx>
      <c:valAx>
        <c:axId val="128878464"/>
        <c:scaling>
          <c:orientation val="minMax"/>
        </c:scaling>
        <c:axPos val="l"/>
        <c:majorGridlines/>
        <c:numFmt formatCode="General" sourceLinked="1"/>
        <c:tickLblPos val="nextTo"/>
        <c:crossAx val="12887692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Gênero!$B$1</c:f>
              <c:strCache>
                <c:ptCount val="1"/>
                <c:pt idx="0">
                  <c:v>Número Absoluto</c:v>
                </c:pt>
              </c:strCache>
            </c:strRef>
          </c:tx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dirty="0" err="1" smtClean="0"/>
                      <a:t>Feminino</a:t>
                    </a:r>
                    <a:r>
                      <a:rPr lang="en-US" dirty="0" smtClean="0"/>
                      <a:t> </a:t>
                    </a:r>
                  </a:p>
                  <a:p>
                    <a:r>
                      <a:rPr lang="en-US" dirty="0" smtClean="0"/>
                      <a:t>268</a:t>
                    </a:r>
                  </a:p>
                  <a:p>
                    <a:r>
                      <a:rPr lang="en-US" dirty="0" smtClean="0"/>
                      <a:t>44,22%</a:t>
                    </a:r>
                    <a:endParaRPr lang="en-US" dirty="0"/>
                  </a:p>
                </c:rich>
              </c:tx>
              <c:showVal val="1"/>
              <c:showCatName val="1"/>
            </c:dLbl>
            <c:dLbl>
              <c:idx val="1"/>
              <c:layout>
                <c:manualLayout>
                  <c:x val="0.22730479002624671"/>
                  <c:y val="-8.1977689403794185E-2"/>
                </c:manualLayout>
              </c:layout>
              <c:tx>
                <c:rich>
                  <a:bodyPr/>
                  <a:lstStyle/>
                  <a:p>
                    <a:endParaRPr lang="en-US" dirty="0" smtClean="0"/>
                  </a:p>
                  <a:p>
                    <a:r>
                      <a:rPr lang="en-US" dirty="0" err="1" smtClean="0"/>
                      <a:t>Masculino</a:t>
                    </a:r>
                    <a:r>
                      <a:rPr lang="en-US" dirty="0" smtClean="0"/>
                      <a:t> </a:t>
                    </a:r>
                  </a:p>
                  <a:p>
                    <a:r>
                      <a:rPr lang="en-US" dirty="0" smtClean="0"/>
                      <a:t>338</a:t>
                    </a:r>
                  </a:p>
                  <a:p>
                    <a:r>
                      <a:rPr lang="en-US" dirty="0" smtClean="0"/>
                      <a:t>55,78%</a:t>
                    </a:r>
                    <a:endParaRPr lang="en-US" dirty="0"/>
                  </a:p>
                </c:rich>
              </c:tx>
              <c:showVal val="1"/>
              <c:showCatName val="1"/>
            </c:dLbl>
            <c:showVal val="1"/>
            <c:showCatName val="1"/>
            <c:showLeaderLines val="1"/>
          </c:dLbls>
          <c:cat>
            <c:strRef>
              <c:f>Gênero!$A$2:$A$3</c:f>
              <c:strCache>
                <c:ptCount val="2"/>
                <c:pt idx="0">
                  <c:v>Feminino</c:v>
                </c:pt>
                <c:pt idx="1">
                  <c:v>Masculino</c:v>
                </c:pt>
              </c:strCache>
            </c:strRef>
          </c:cat>
          <c:val>
            <c:numRef>
              <c:f>Gênero!$B$2:$B$3</c:f>
              <c:numCache>
                <c:formatCode>General</c:formatCode>
                <c:ptCount val="2"/>
                <c:pt idx="0">
                  <c:v>268</c:v>
                </c:pt>
                <c:pt idx="1">
                  <c:v>338</c:v>
                </c:pt>
              </c:numCache>
            </c:numRef>
          </c:val>
        </c:ser>
        <c:dLbls>
          <c:showVal val="1"/>
          <c:showCatName val="1"/>
        </c:dLbls>
        <c:firstSliceAng val="0"/>
      </c:pieChart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'Sócios por estado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'Sócios por estado (2)'!$A$2:$A$29</c:f>
              <c:strCache>
                <c:ptCount val="28"/>
                <c:pt idx="0">
                  <c:v>RR</c:v>
                </c:pt>
                <c:pt idx="1">
                  <c:v>RO</c:v>
                </c:pt>
                <c:pt idx="2">
                  <c:v>PI</c:v>
                </c:pt>
                <c:pt idx="3">
                  <c:v>EXT</c:v>
                </c:pt>
                <c:pt idx="4">
                  <c:v>AC</c:v>
                </c:pt>
                <c:pt idx="5">
                  <c:v>TO</c:v>
                </c:pt>
                <c:pt idx="6">
                  <c:v>AP</c:v>
                </c:pt>
                <c:pt idx="7">
                  <c:v>SE</c:v>
                </c:pt>
                <c:pt idx="8">
                  <c:v>Al</c:v>
                </c:pt>
                <c:pt idx="9">
                  <c:v>CE </c:v>
                </c:pt>
                <c:pt idx="10">
                  <c:v>MS</c:v>
                </c:pt>
                <c:pt idx="11">
                  <c:v>PB</c:v>
                </c:pt>
                <c:pt idx="12">
                  <c:v>PA</c:v>
                </c:pt>
                <c:pt idx="13">
                  <c:v>AM</c:v>
                </c:pt>
                <c:pt idx="14">
                  <c:v>DF</c:v>
                </c:pt>
                <c:pt idx="15">
                  <c:v>MT</c:v>
                </c:pt>
                <c:pt idx="16">
                  <c:v>MA</c:v>
                </c:pt>
                <c:pt idx="17">
                  <c:v>BA</c:v>
                </c:pt>
                <c:pt idx="18">
                  <c:v>PE</c:v>
                </c:pt>
                <c:pt idx="19">
                  <c:v>RN</c:v>
                </c:pt>
                <c:pt idx="20">
                  <c:v>MG</c:v>
                </c:pt>
                <c:pt idx="21">
                  <c:v>GO</c:v>
                </c:pt>
                <c:pt idx="22">
                  <c:v>RJ</c:v>
                </c:pt>
                <c:pt idx="23">
                  <c:v>ES</c:v>
                </c:pt>
                <c:pt idx="24">
                  <c:v>PR</c:v>
                </c:pt>
                <c:pt idx="25">
                  <c:v>SC</c:v>
                </c:pt>
                <c:pt idx="26">
                  <c:v>RS</c:v>
                </c:pt>
                <c:pt idx="27">
                  <c:v>SP</c:v>
                </c:pt>
              </c:strCache>
            </c:strRef>
          </c:cat>
          <c:val>
            <c:numRef>
              <c:f>'Sócios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1.0277492291880781E-3</c:v>
                </c:pt>
                <c:pt idx="5">
                  <c:v>1.0277492291880781E-3</c:v>
                </c:pt>
                <c:pt idx="6">
                  <c:v>1.0277492291880781E-3</c:v>
                </c:pt>
                <c:pt idx="7">
                  <c:v>2.0554984583761602E-3</c:v>
                </c:pt>
                <c:pt idx="8">
                  <c:v>3.0832476875642402E-3</c:v>
                </c:pt>
                <c:pt idx="9">
                  <c:v>3.0832476875642402E-3</c:v>
                </c:pt>
                <c:pt idx="10">
                  <c:v>4.1109969167523125E-3</c:v>
                </c:pt>
                <c:pt idx="11">
                  <c:v>6.1664953751284684E-3</c:v>
                </c:pt>
                <c:pt idx="12">
                  <c:v>7.1942446043165523E-3</c:v>
                </c:pt>
                <c:pt idx="13">
                  <c:v>8.2219938335046268E-3</c:v>
                </c:pt>
                <c:pt idx="14">
                  <c:v>1.4388489208633174E-2</c:v>
                </c:pt>
                <c:pt idx="15">
                  <c:v>1.5416238437821172E-2</c:v>
                </c:pt>
                <c:pt idx="16">
                  <c:v>2.4665981500513891E-2</c:v>
                </c:pt>
                <c:pt idx="17">
                  <c:v>2.9804727646454292E-2</c:v>
                </c:pt>
                <c:pt idx="18">
                  <c:v>3.1860226104830421E-2</c:v>
                </c:pt>
                <c:pt idx="19">
                  <c:v>3.391572456320658E-2</c:v>
                </c:pt>
                <c:pt idx="20">
                  <c:v>6.4748201438849226E-2</c:v>
                </c:pt>
                <c:pt idx="21">
                  <c:v>7.8108941418293942E-2</c:v>
                </c:pt>
                <c:pt idx="22">
                  <c:v>8.0164439876670268E-2</c:v>
                </c:pt>
                <c:pt idx="23">
                  <c:v>9.5580678314491699E-2</c:v>
                </c:pt>
                <c:pt idx="24">
                  <c:v>0.11305241521068858</c:v>
                </c:pt>
                <c:pt idx="25">
                  <c:v>0.12332990750256939</c:v>
                </c:pt>
                <c:pt idx="26">
                  <c:v>0.12332990750256939</c:v>
                </c:pt>
                <c:pt idx="27">
                  <c:v>0.13463514902363818</c:v>
                </c:pt>
              </c:numCache>
            </c:numRef>
          </c:val>
        </c:ser>
        <c:gapWidth val="87"/>
        <c:axId val="128910848"/>
        <c:axId val="128912384"/>
      </c:barChart>
      <c:catAx>
        <c:axId val="12891084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200"/>
            </a:pPr>
            <a:endParaRPr lang="pt-BR"/>
          </a:p>
        </c:txPr>
        <c:crossAx val="128912384"/>
        <c:crossesAt val="0"/>
        <c:auto val="1"/>
        <c:lblAlgn val="ctr"/>
        <c:lblOffset val="100"/>
      </c:catAx>
      <c:valAx>
        <c:axId val="128912384"/>
        <c:scaling>
          <c:orientation val="minMax"/>
        </c:scaling>
        <c:axPos val="l"/>
        <c:majorGridlines/>
        <c:numFmt formatCode="0.00_ %;\-0.00%\ " sourceLinked="0"/>
        <c:tickLblPos val="nextTo"/>
        <c:crossAx val="12891084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cat>
            <c:strRef>
              <c:f>'Por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'Por região'!$B$4:$B$9</c:f>
              <c:numCache>
                <c:formatCode>General</c:formatCode>
                <c:ptCount val="6"/>
                <c:pt idx="0">
                  <c:v>18</c:v>
                </c:pt>
                <c:pt idx="1">
                  <c:v>131</c:v>
                </c:pt>
                <c:pt idx="2">
                  <c:v>109</c:v>
                </c:pt>
                <c:pt idx="3">
                  <c:v>365</c:v>
                </c:pt>
                <c:pt idx="4">
                  <c:v>350</c:v>
                </c:pt>
                <c:pt idx="5">
                  <c:v>0</c:v>
                </c:pt>
              </c:numCache>
            </c:numRef>
          </c:val>
        </c:ser>
        <c:axId val="128978304"/>
        <c:axId val="129512576"/>
      </c:barChart>
      <c:catAx>
        <c:axId val="128978304"/>
        <c:scaling>
          <c:orientation val="minMax"/>
        </c:scaling>
        <c:axPos val="b"/>
        <c:numFmt formatCode="General" sourceLinked="1"/>
        <c:tickLblPos val="nextTo"/>
        <c:crossAx val="129512576"/>
        <c:crosses val="autoZero"/>
        <c:auto val="1"/>
        <c:lblAlgn val="ctr"/>
        <c:lblOffset val="100"/>
      </c:catAx>
      <c:valAx>
        <c:axId val="129512576"/>
        <c:scaling>
          <c:orientation val="minMax"/>
        </c:scaling>
        <c:axPos val="l"/>
        <c:majorGridlines/>
        <c:numFmt formatCode="General" sourceLinked="1"/>
        <c:tickLblPos val="nextTo"/>
        <c:crossAx val="128978304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 (2)'!$C$3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Nordeste</c:v>
                </c:pt>
                <c:pt idx="4">
                  <c:v>Sul</c:v>
                </c:pt>
                <c:pt idx="5">
                  <c:v>Sudeste </c:v>
                </c:pt>
              </c:strCache>
            </c:strRef>
          </c:cat>
          <c:val>
            <c:numRef>
              <c:f>'Por região (2)'!$C$4:$C$9</c:f>
              <c:numCache>
                <c:formatCode>0.0000</c:formatCode>
                <c:ptCount val="6"/>
                <c:pt idx="0">
                  <c:v>0</c:v>
                </c:pt>
                <c:pt idx="1">
                  <c:v>1.8499486125385406E-2</c:v>
                </c:pt>
                <c:pt idx="2">
                  <c:v>0.1120246659815011</c:v>
                </c:pt>
                <c:pt idx="3">
                  <c:v>0.13463514902363818</c:v>
                </c:pt>
                <c:pt idx="4">
                  <c:v>0.35971223021582732</c:v>
                </c:pt>
                <c:pt idx="5">
                  <c:v>0.37512846865365107</c:v>
                </c:pt>
              </c:numCache>
            </c:numRef>
          </c:val>
        </c:ser>
        <c:axId val="129680128"/>
        <c:axId val="129681664"/>
      </c:barChart>
      <c:catAx>
        <c:axId val="129680128"/>
        <c:scaling>
          <c:orientation val="minMax"/>
        </c:scaling>
        <c:axPos val="b"/>
        <c:numFmt formatCode="General" sourceLinked="1"/>
        <c:tickLblPos val="nextTo"/>
        <c:crossAx val="129681664"/>
        <c:crosses val="autoZero"/>
        <c:auto val="1"/>
        <c:lblAlgn val="ctr"/>
        <c:lblOffset val="100"/>
      </c:catAx>
      <c:valAx>
        <c:axId val="129681664"/>
        <c:scaling>
          <c:orientation val="minMax"/>
        </c:scaling>
        <c:axPos val="l"/>
        <c:majorGridlines/>
        <c:numFmt formatCode="0.00%" sourceLinked="0"/>
        <c:tickLblPos val="nextTo"/>
        <c:crossAx val="12968012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delete val="1"/>
            </c:dLbl>
            <c:dLblPos val="ctr"/>
            <c:showVal val="1"/>
            <c:showCatName val="1"/>
            <c:showPercent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466</c:v>
                </c:pt>
                <c:pt idx="2">
                  <c:v>497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0.48390446521287978</c:v>
                </c:pt>
                <c:pt idx="2">
                  <c:v>0.51609553478712367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Estudantes
409</a:t>
                    </a:r>
                  </a:p>
                  <a:p>
                    <a:r>
                      <a:rPr lang="en-US"/>
                      <a:t>33,14%</a:t>
                    </a:r>
                  </a:p>
                </c:rich>
              </c:tx>
              <c:dLblPos val="bestFit"/>
            </c:dLbl>
            <c:dLbl>
              <c:idx val="1"/>
              <c:layout>
                <c:manualLayout>
                  <c:x val="0.12425678040245031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Efetivo
783</a:t>
                    </a:r>
                  </a:p>
                  <a:p>
                    <a:r>
                      <a:rPr lang="en-US"/>
                      <a:t>63,45%</a:t>
                    </a:r>
                  </a:p>
                </c:rich>
              </c:tx>
              <c:dLblPos val="bestFit"/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Institucional
42</a:t>
                    </a:r>
                  </a:p>
                  <a:p>
                    <a:r>
                      <a:rPr lang="en-US"/>
                      <a:t>3,41%</a:t>
                    </a:r>
                  </a:p>
                </c:rich>
              </c:tx>
              <c:dLblPos val="bestFit"/>
            </c:dLbl>
            <c:showVal val="1"/>
            <c:showCatName val="1"/>
            <c:separator>
</c:separator>
            <c:showLeaderLines val="1"/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365</c:v>
                </c:pt>
                <c:pt idx="1">
                  <c:v>598</c:v>
                </c:pt>
                <c:pt idx="2">
                  <c:v>10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cat>
            <c:strRef>
              <c:f>Titulação!$A$2:$A$5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Titulação!$B$2:$B$5</c:f>
              <c:numCache>
                <c:formatCode>General</c:formatCode>
                <c:ptCount val="4"/>
                <c:pt idx="0">
                  <c:v>275</c:v>
                </c:pt>
                <c:pt idx="1">
                  <c:v>48</c:v>
                </c:pt>
                <c:pt idx="2">
                  <c:v>171</c:v>
                </c:pt>
                <c:pt idx="3">
                  <c:v>104</c:v>
                </c:pt>
              </c:numCache>
            </c:numRef>
          </c:val>
        </c:ser>
        <c:axId val="131734144"/>
        <c:axId val="131785088"/>
      </c:barChart>
      <c:catAx>
        <c:axId val="131734144"/>
        <c:scaling>
          <c:orientation val="minMax"/>
        </c:scaling>
        <c:axPos val="b"/>
        <c:numFmt formatCode="General" sourceLinked="1"/>
        <c:tickLblPos val="nextTo"/>
        <c:crossAx val="131785088"/>
        <c:crosses val="autoZero"/>
        <c:auto val="1"/>
        <c:lblAlgn val="ctr"/>
        <c:lblOffset val="100"/>
      </c:catAx>
      <c:valAx>
        <c:axId val="131785088"/>
        <c:scaling>
          <c:orientation val="minMax"/>
        </c:scaling>
        <c:axPos val="l"/>
        <c:majorGridlines/>
        <c:numFmt formatCode="General" sourceLinked="1"/>
        <c:tickLblPos val="nextTo"/>
        <c:crossAx val="131734144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(2)'!$B$1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(2)'!$B$2:$B$5</c:f>
              <c:numCache>
                <c:formatCode>General</c:formatCode>
                <c:ptCount val="4"/>
                <c:pt idx="0">
                  <c:v>48</c:v>
                </c:pt>
                <c:pt idx="1">
                  <c:v>104</c:v>
                </c:pt>
                <c:pt idx="2">
                  <c:v>171</c:v>
                </c:pt>
                <c:pt idx="3">
                  <c:v>275</c:v>
                </c:pt>
              </c:numCache>
            </c:numRef>
          </c:val>
        </c:ser>
        <c:ser>
          <c:idx val="1"/>
          <c:order val="1"/>
          <c:tx>
            <c:strRef>
              <c:f>'Titulação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8.0267558528428096E-2</c:v>
                </c:pt>
                <c:pt idx="1">
                  <c:v>0.17391304347826197</c:v>
                </c:pt>
                <c:pt idx="2">
                  <c:v>0.28595317725752634</c:v>
                </c:pt>
                <c:pt idx="3">
                  <c:v>0.45986622073578598</c:v>
                </c:pt>
              </c:numCache>
            </c:numRef>
          </c:val>
        </c:ser>
        <c:axId val="131801856"/>
        <c:axId val="131803392"/>
      </c:barChart>
      <c:catAx>
        <c:axId val="131801856"/>
        <c:scaling>
          <c:orientation val="minMax"/>
        </c:scaling>
        <c:axPos val="b"/>
        <c:numFmt formatCode="General" sourceLinked="1"/>
        <c:tickLblPos val="nextTo"/>
        <c:crossAx val="131803392"/>
        <c:crosses val="autoZero"/>
        <c:auto val="1"/>
        <c:lblAlgn val="ctr"/>
        <c:lblOffset val="100"/>
      </c:catAx>
      <c:valAx>
        <c:axId val="131803392"/>
        <c:scaling>
          <c:orientation val="minMax"/>
        </c:scaling>
        <c:axPos val="l"/>
        <c:majorGridlines/>
        <c:numFmt formatCode="General" sourceLinked="1"/>
        <c:tickLblPos val="nextTo"/>
        <c:crossAx val="131801856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9</c:v>
                </c:pt>
                <c:pt idx="1">
                  <c:v>30</c:v>
                </c:pt>
                <c:pt idx="2">
                  <c:v>30</c:v>
                </c:pt>
                <c:pt idx="3">
                  <c:v>124</c:v>
                </c:pt>
                <c:pt idx="4">
                  <c:v>82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1</c:v>
                </c:pt>
                <c:pt idx="1">
                  <c:v>7</c:v>
                </c:pt>
                <c:pt idx="2">
                  <c:v>10</c:v>
                </c:pt>
                <c:pt idx="3">
                  <c:v>21</c:v>
                </c:pt>
                <c:pt idx="4">
                  <c:v>9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3</c:v>
                </c:pt>
                <c:pt idx="1">
                  <c:v>24</c:v>
                </c:pt>
                <c:pt idx="2">
                  <c:v>22</c:v>
                </c:pt>
                <c:pt idx="3">
                  <c:v>60</c:v>
                </c:pt>
                <c:pt idx="4">
                  <c:v>62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2</c:v>
                </c:pt>
                <c:pt idx="1">
                  <c:v>15</c:v>
                </c:pt>
                <c:pt idx="2">
                  <c:v>6</c:v>
                </c:pt>
                <c:pt idx="3">
                  <c:v>44</c:v>
                </c:pt>
                <c:pt idx="4">
                  <c:v>37</c:v>
                </c:pt>
              </c:numCache>
            </c:numRef>
          </c:val>
        </c:ser>
        <c:axId val="131831680"/>
        <c:axId val="131833216"/>
      </c:barChart>
      <c:catAx>
        <c:axId val="13183168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600"/>
            </a:pPr>
            <a:endParaRPr lang="pt-BR"/>
          </a:p>
        </c:txPr>
        <c:crossAx val="131833216"/>
        <c:crosses val="autoZero"/>
        <c:auto val="1"/>
        <c:lblAlgn val="ctr"/>
        <c:lblOffset val="100"/>
      </c:catAx>
      <c:valAx>
        <c:axId val="131833216"/>
        <c:scaling>
          <c:orientation val="minMax"/>
        </c:scaling>
        <c:axPos val="l"/>
        <c:majorGridlines/>
        <c:numFmt formatCode="General" sourceLinked="1"/>
        <c:tickLblPos val="nextTo"/>
        <c:crossAx val="13183168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0.60000000000000042</c:v>
                </c:pt>
                <c:pt idx="1">
                  <c:v>0.39473684210526339</c:v>
                </c:pt>
                <c:pt idx="2">
                  <c:v>0.44117647058823528</c:v>
                </c:pt>
                <c:pt idx="3">
                  <c:v>0.49799196787148625</c:v>
                </c:pt>
                <c:pt idx="4">
                  <c:v>0.43157894736842151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6.666666666666668E-2</c:v>
                </c:pt>
                <c:pt idx="1">
                  <c:v>9.2105263157894829E-2</c:v>
                </c:pt>
                <c:pt idx="2">
                  <c:v>0.14705882352941188</c:v>
                </c:pt>
                <c:pt idx="3">
                  <c:v>8.4337349397590494E-2</c:v>
                </c:pt>
                <c:pt idx="4">
                  <c:v>4.7368421052631712E-2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0.2</c:v>
                </c:pt>
                <c:pt idx="1">
                  <c:v>0.31578947368421101</c:v>
                </c:pt>
                <c:pt idx="2">
                  <c:v>0.3235294117647064</c:v>
                </c:pt>
                <c:pt idx="3">
                  <c:v>0.24096385542168686</c:v>
                </c:pt>
                <c:pt idx="4">
                  <c:v>0.32631578947368473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0.13333333333333341</c:v>
                </c:pt>
                <c:pt idx="1">
                  <c:v>0.19736842105263172</c:v>
                </c:pt>
                <c:pt idx="2">
                  <c:v>8.8235294117647134E-2</c:v>
                </c:pt>
                <c:pt idx="3">
                  <c:v>0.17670682730923695</c:v>
                </c:pt>
                <c:pt idx="4">
                  <c:v>0.19473684210526329</c:v>
                </c:pt>
              </c:numCache>
            </c:numRef>
          </c:val>
        </c:ser>
        <c:axId val="133334912"/>
        <c:axId val="133336448"/>
      </c:barChart>
      <c:catAx>
        <c:axId val="133334912"/>
        <c:scaling>
          <c:orientation val="minMax"/>
        </c:scaling>
        <c:axPos val="b"/>
        <c:numFmt formatCode="General" sourceLinked="1"/>
        <c:tickLblPos val="nextTo"/>
        <c:crossAx val="133336448"/>
        <c:crosses val="autoZero"/>
        <c:auto val="1"/>
        <c:lblAlgn val="ctr"/>
        <c:lblOffset val="100"/>
      </c:catAx>
      <c:valAx>
        <c:axId val="133336448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3333491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218</c:v>
                </c:pt>
                <c:pt idx="1">
                  <c:v>570</c:v>
                </c:pt>
                <c:pt idx="2">
                  <c:v>185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0.22404933196300161</c:v>
                </c:pt>
                <c:pt idx="1">
                  <c:v>0.58581706063720185</c:v>
                </c:pt>
                <c:pt idx="2">
                  <c:v>0.19013360739979437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'Por Categoria'!$B$12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2000" dirty="0" err="1">
                        <a:solidFill>
                          <a:schemeClr val="bg1"/>
                        </a:solidFill>
                      </a:rPr>
                      <a:t>Estudante</a:t>
                    </a:r>
                    <a:r>
                      <a:rPr lang="en-US" sz="2000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258</a:t>
                    </a:r>
                  </a:p>
                  <a:p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42%</a:t>
                    </a:r>
                    <a:endParaRPr lang="en-US" sz="2000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2000" dirty="0" err="1">
                        <a:solidFill>
                          <a:schemeClr val="bg1"/>
                        </a:solidFill>
                      </a:rPr>
                      <a:t>Efetivo</a:t>
                    </a:r>
                    <a:r>
                      <a:rPr lang="en-US" sz="2000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342</a:t>
                    </a:r>
                  </a:p>
                  <a:p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55%</a:t>
                    </a:r>
                    <a:endParaRPr lang="en-US" sz="2000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dLbl>
              <c:idx val="2"/>
              <c:layout>
                <c:manualLayout>
                  <c:x val="2.0812227362259402E-2"/>
                  <c:y val="6.0882374485472139E-4"/>
                </c:manualLayout>
              </c:layout>
              <c:tx>
                <c:rich>
                  <a:bodyPr/>
                  <a:lstStyle/>
                  <a:p>
                    <a:r>
                      <a:rPr lang="en-US" sz="2000" dirty="0" err="1">
                        <a:solidFill>
                          <a:schemeClr val="bg1"/>
                        </a:solidFill>
                      </a:rPr>
                      <a:t>Institucional</a:t>
                    </a:r>
                    <a:r>
                      <a:rPr lang="en-US" sz="2000" dirty="0">
                        <a:solidFill>
                          <a:schemeClr val="bg1"/>
                        </a:solidFill>
                      </a:rPr>
                      <a:t>
</a:t>
                    </a:r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16</a:t>
                    </a:r>
                  </a:p>
                  <a:p>
                    <a:r>
                      <a:rPr lang="en-US" sz="2000" dirty="0" smtClean="0">
                        <a:solidFill>
                          <a:schemeClr val="bg1"/>
                        </a:solidFill>
                      </a:rPr>
                      <a:t>3%</a:t>
                    </a:r>
                    <a:endParaRPr lang="en-US" sz="2000" dirty="0">
                      <a:solidFill>
                        <a:schemeClr val="bg1"/>
                      </a:solidFill>
                    </a:endParaRPr>
                  </a:p>
                </c:rich>
              </c:tx>
              <c:showCatName val="1"/>
              <c:showPercent val="1"/>
            </c:dLbl>
            <c:txPr>
              <a:bodyPr/>
              <a:lstStyle/>
              <a:p>
                <a:pPr>
                  <a:defRPr sz="2000"/>
                </a:pPr>
                <a:endParaRPr lang="pt-BR"/>
              </a:p>
            </c:txPr>
            <c:showCatName val="1"/>
            <c:showPercent val="1"/>
          </c:dLbls>
          <c:cat>
            <c:strRef>
              <c:f>'Por Categoria'!$A$13:$A$15</c:f>
              <c:strCache>
                <c:ptCount val="3"/>
                <c:pt idx="0">
                  <c:v>Estudante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Categoria'!$B$13:$B$15</c:f>
              <c:numCache>
                <c:formatCode>General</c:formatCode>
                <c:ptCount val="3"/>
                <c:pt idx="0">
                  <c:v>258</c:v>
                </c:pt>
                <c:pt idx="1">
                  <c:v>342</c:v>
                </c:pt>
                <c:pt idx="2">
                  <c:v>16</c:v>
                </c:pt>
              </c:numCache>
            </c:numRef>
          </c:val>
        </c:ser>
        <c:ser>
          <c:idx val="1"/>
          <c:order val="1"/>
          <c:tx>
            <c:strRef>
              <c:f>'Por Categoria'!$C$12</c:f>
              <c:strCache>
                <c:ptCount val="1"/>
                <c:pt idx="0">
                  <c:v>%</c:v>
                </c:pt>
              </c:strCache>
            </c:strRef>
          </c:tx>
          <c:dLbls>
            <c:showCatName val="1"/>
            <c:showPercent val="1"/>
          </c:dLbls>
          <c:cat>
            <c:strRef>
              <c:f>'Por Categoria'!$A$13:$A$15</c:f>
              <c:strCache>
                <c:ptCount val="3"/>
                <c:pt idx="0">
                  <c:v>Estudante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Categoria'!$C$13:$C$15</c:f>
              <c:numCache>
                <c:formatCode>0.00%</c:formatCode>
                <c:ptCount val="3"/>
                <c:pt idx="0">
                  <c:v>0.41883116883116883</c:v>
                </c:pt>
                <c:pt idx="1">
                  <c:v>0.55519480519480979</c:v>
                </c:pt>
                <c:pt idx="2">
                  <c:v>2.5974025974026042E-2</c:v>
                </c:pt>
              </c:numCache>
            </c:numRef>
          </c:val>
        </c:ser>
        <c:dLbls>
          <c:showCatName val="1"/>
          <c:showPercent val="1"/>
        </c:dLbls>
        <c:firstSliceAng val="0"/>
      </c:pieChart>
    </c:plotArea>
    <c:plotVisOnly val="1"/>
  </c:chart>
  <c:txPr>
    <a:bodyPr/>
    <a:lstStyle/>
    <a:p>
      <a:pPr>
        <a:defRPr sz="1800"/>
      </a:pPr>
      <a:endParaRPr lang="pt-BR"/>
    </a:p>
  </c:txPr>
  <c:externalData r:id="rId1"/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2</c:v>
                </c:pt>
                <c:pt idx="1">
                  <c:v>21</c:v>
                </c:pt>
                <c:pt idx="2">
                  <c:v>9</c:v>
                </c:pt>
                <c:pt idx="3">
                  <c:v>95</c:v>
                </c:pt>
                <c:pt idx="4">
                  <c:v>91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11</c:v>
                </c:pt>
                <c:pt idx="1">
                  <c:v>90</c:v>
                </c:pt>
                <c:pt idx="2">
                  <c:v>82</c:v>
                </c:pt>
                <c:pt idx="3">
                  <c:v>172</c:v>
                </c:pt>
                <c:pt idx="4">
                  <c:v>215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5</c:v>
                </c:pt>
                <c:pt idx="1">
                  <c:v>20</c:v>
                </c:pt>
                <c:pt idx="2">
                  <c:v>18</c:v>
                </c:pt>
                <c:pt idx="3">
                  <c:v>98</c:v>
                </c:pt>
                <c:pt idx="4">
                  <c:v>44</c:v>
                </c:pt>
              </c:numCache>
            </c:numRef>
          </c:val>
        </c:ser>
        <c:axId val="133950848"/>
        <c:axId val="134026368"/>
      </c:barChart>
      <c:catAx>
        <c:axId val="13395084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400"/>
            </a:pPr>
            <a:endParaRPr lang="pt-BR"/>
          </a:p>
        </c:txPr>
        <c:crossAx val="134026368"/>
        <c:crosses val="autoZero"/>
        <c:auto val="1"/>
        <c:lblAlgn val="ctr"/>
        <c:lblOffset val="100"/>
      </c:catAx>
      <c:valAx>
        <c:axId val="134026368"/>
        <c:scaling>
          <c:orientation val="minMax"/>
        </c:scaling>
        <c:axPos val="l"/>
        <c:majorGridlines/>
        <c:numFmt formatCode="General" sourceLinked="1"/>
        <c:tickLblPos val="nextTo"/>
        <c:crossAx val="13395084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0.1111111111111111</c:v>
                </c:pt>
                <c:pt idx="1">
                  <c:v>0.16030534351145051</c:v>
                </c:pt>
                <c:pt idx="2">
                  <c:v>8.2568807339449629E-2</c:v>
                </c:pt>
                <c:pt idx="3">
                  <c:v>0.26027397260273971</c:v>
                </c:pt>
                <c:pt idx="4">
                  <c:v>0.26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0.6111111111111116</c:v>
                </c:pt>
                <c:pt idx="1">
                  <c:v>0.68702290076335859</c:v>
                </c:pt>
                <c:pt idx="2">
                  <c:v>0.75229357798165142</c:v>
                </c:pt>
                <c:pt idx="3">
                  <c:v>0.47123287671232877</c:v>
                </c:pt>
                <c:pt idx="4">
                  <c:v>0.61428571428571477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0.27777777777777807</c:v>
                </c:pt>
                <c:pt idx="1">
                  <c:v>0.15267175572519084</c:v>
                </c:pt>
                <c:pt idx="2">
                  <c:v>0.16513761467889898</c:v>
                </c:pt>
                <c:pt idx="3">
                  <c:v>0.26849315068493129</c:v>
                </c:pt>
                <c:pt idx="4">
                  <c:v>0.12571428571428583</c:v>
                </c:pt>
              </c:numCache>
            </c:numRef>
          </c:val>
        </c:ser>
        <c:axId val="134052480"/>
        <c:axId val="134062464"/>
      </c:barChart>
      <c:catAx>
        <c:axId val="134052480"/>
        <c:scaling>
          <c:orientation val="minMax"/>
        </c:scaling>
        <c:axPos val="b"/>
        <c:numFmt formatCode="General" sourceLinked="1"/>
        <c:tickLblPos val="nextTo"/>
        <c:crossAx val="134062464"/>
        <c:crosses val="autoZero"/>
        <c:auto val="1"/>
        <c:lblAlgn val="ctr"/>
        <c:lblOffset val="100"/>
      </c:catAx>
      <c:valAx>
        <c:axId val="134062464"/>
        <c:scaling>
          <c:orientation val="minMax"/>
        </c:scaling>
        <c:axPos val="l"/>
        <c:majorGridlines/>
        <c:numFmt formatCode="0.00%" sourceLinked="1"/>
        <c:tickLblPos val="nextTo"/>
        <c:crossAx val="13405248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51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967</c:v>
                </c:pt>
                <c:pt idx="1">
                  <c:v>6</c:v>
                </c:pt>
                <c:pt idx="2">
                  <c:v>0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0.99383350462487163</c:v>
                </c:pt>
                <c:pt idx="1">
                  <c:v>6.1664953751284684E-3</c:v>
                </c:pt>
                <c:pt idx="2">
                  <c:v>0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18</c:v>
                </c:pt>
                <c:pt idx="1">
                  <c:v>131</c:v>
                </c:pt>
                <c:pt idx="2">
                  <c:v>110</c:v>
                </c:pt>
                <c:pt idx="3">
                  <c:v>360</c:v>
                </c:pt>
                <c:pt idx="4">
                  <c:v>348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</c:v>
                </c:pt>
                <c:pt idx="4">
                  <c:v>1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134165248"/>
        <c:axId val="134166784"/>
      </c:barChart>
      <c:catAx>
        <c:axId val="134165248"/>
        <c:scaling>
          <c:orientation val="minMax"/>
        </c:scaling>
        <c:axPos val="b"/>
        <c:numFmt formatCode="General" sourceLinked="1"/>
        <c:tickLblPos val="nextTo"/>
        <c:crossAx val="134166784"/>
        <c:crosses val="autoZero"/>
        <c:auto val="1"/>
        <c:lblAlgn val="ctr"/>
        <c:lblOffset val="100"/>
      </c:catAx>
      <c:valAx>
        <c:axId val="134166784"/>
        <c:scaling>
          <c:orientation val="minMax"/>
        </c:scaling>
        <c:axPos val="l"/>
        <c:majorGridlines/>
        <c:numFmt formatCode="General" sourceLinked="1"/>
        <c:tickLblPos val="nextTo"/>
        <c:crossAx val="13416524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0.98630136986301309</c:v>
                </c:pt>
                <c:pt idx="4">
                  <c:v>0.99713467048710602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1.3698630136986301E-2</c:v>
                </c:pt>
                <c:pt idx="4">
                  <c:v>2.8653295128939853E-3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axId val="134947200"/>
        <c:axId val="134948736"/>
      </c:barChart>
      <c:catAx>
        <c:axId val="134947200"/>
        <c:scaling>
          <c:orientation val="minMax"/>
        </c:scaling>
        <c:axPos val="b"/>
        <c:numFmt formatCode="General" sourceLinked="1"/>
        <c:tickLblPos val="nextTo"/>
        <c:crossAx val="134948736"/>
        <c:crosses val="autoZero"/>
        <c:auto val="1"/>
        <c:lblAlgn val="ctr"/>
        <c:lblOffset val="100"/>
      </c:catAx>
      <c:valAx>
        <c:axId val="134948736"/>
        <c:scaling>
          <c:orientation val="minMax"/>
        </c:scaling>
        <c:axPos val="l"/>
        <c:majorGridlines/>
        <c:numFmt formatCode="0.00%" sourceLinked="1"/>
        <c:tickLblPos val="nextTo"/>
        <c:crossAx val="13494720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stacked"/>
        <c:ser>
          <c:idx val="0"/>
          <c:order val="0"/>
          <c:cat>
            <c:strRef>
              <c:f>'Sócios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'Sócios por estado'!$B$2:$B$29</c:f>
              <c:numCache>
                <c:formatCode>General</c:formatCode>
                <c:ptCount val="28"/>
                <c:pt idx="0">
                  <c:v>1</c:v>
                </c:pt>
                <c:pt idx="1">
                  <c:v>4</c:v>
                </c:pt>
                <c:pt idx="2">
                  <c:v>9</c:v>
                </c:pt>
                <c:pt idx="3">
                  <c:v>3</c:v>
                </c:pt>
                <c:pt idx="4">
                  <c:v>44</c:v>
                </c:pt>
                <c:pt idx="5">
                  <c:v>7</c:v>
                </c:pt>
                <c:pt idx="6">
                  <c:v>20</c:v>
                </c:pt>
                <c:pt idx="7">
                  <c:v>104</c:v>
                </c:pt>
                <c:pt idx="8">
                  <c:v>99</c:v>
                </c:pt>
                <c:pt idx="9">
                  <c:v>14</c:v>
                </c:pt>
                <c:pt idx="10">
                  <c:v>111</c:v>
                </c:pt>
                <c:pt idx="11">
                  <c:v>5</c:v>
                </c:pt>
                <c:pt idx="12">
                  <c:v>28</c:v>
                </c:pt>
                <c:pt idx="13">
                  <c:v>9</c:v>
                </c:pt>
                <c:pt idx="14">
                  <c:v>26</c:v>
                </c:pt>
                <c:pt idx="15">
                  <c:v>42</c:v>
                </c:pt>
                <c:pt idx="16">
                  <c:v>0</c:v>
                </c:pt>
                <c:pt idx="17">
                  <c:v>105</c:v>
                </c:pt>
                <c:pt idx="18">
                  <c:v>92</c:v>
                </c:pt>
                <c:pt idx="19">
                  <c:v>32</c:v>
                </c:pt>
                <c:pt idx="20">
                  <c:v>0</c:v>
                </c:pt>
                <c:pt idx="21">
                  <c:v>0</c:v>
                </c:pt>
                <c:pt idx="22">
                  <c:v>137</c:v>
                </c:pt>
                <c:pt idx="23">
                  <c:v>103</c:v>
                </c:pt>
                <c:pt idx="24">
                  <c:v>5</c:v>
                </c:pt>
                <c:pt idx="25">
                  <c:v>155</c:v>
                </c:pt>
                <c:pt idx="26">
                  <c:v>1</c:v>
                </c:pt>
                <c:pt idx="27">
                  <c:v>0</c:v>
                </c:pt>
              </c:numCache>
            </c:numRef>
          </c:val>
        </c:ser>
        <c:gapWidth val="45"/>
        <c:overlap val="100"/>
        <c:axId val="134975488"/>
        <c:axId val="134977024"/>
      </c:barChart>
      <c:catAx>
        <c:axId val="134975488"/>
        <c:scaling>
          <c:orientation val="minMax"/>
        </c:scaling>
        <c:axPos val="b"/>
        <c:numFmt formatCode="General" sourceLinked="1"/>
        <c:majorTickMark val="cross"/>
        <c:tickLblPos val="low"/>
        <c:txPr>
          <a:bodyPr/>
          <a:lstStyle/>
          <a:p>
            <a:pPr>
              <a:defRPr sz="1200"/>
            </a:pPr>
            <a:endParaRPr lang="pt-BR"/>
          </a:p>
        </c:txPr>
        <c:crossAx val="134977024"/>
        <c:crosses val="autoZero"/>
        <c:auto val="1"/>
        <c:lblAlgn val="ctr"/>
        <c:lblOffset val="100"/>
      </c:catAx>
      <c:valAx>
        <c:axId val="134977024"/>
        <c:scaling>
          <c:orientation val="minMax"/>
        </c:scaling>
        <c:axPos val="l"/>
        <c:majorGridlines/>
        <c:numFmt formatCode="General" sourceLinked="1"/>
        <c:tickLblPos val="nextTo"/>
        <c:crossAx val="13497548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'Sócios por estado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'Sócios por estado (2)'!$A$2:$A$29</c:f>
              <c:strCache>
                <c:ptCount val="28"/>
                <c:pt idx="0">
                  <c:v>RR</c:v>
                </c:pt>
                <c:pt idx="1">
                  <c:v>RO</c:v>
                </c:pt>
                <c:pt idx="2">
                  <c:v>PI</c:v>
                </c:pt>
                <c:pt idx="3">
                  <c:v>EXT</c:v>
                </c:pt>
                <c:pt idx="4">
                  <c:v>AC</c:v>
                </c:pt>
                <c:pt idx="5">
                  <c:v>TO</c:v>
                </c:pt>
                <c:pt idx="6">
                  <c:v>AP</c:v>
                </c:pt>
                <c:pt idx="7">
                  <c:v>Al</c:v>
                </c:pt>
                <c:pt idx="8">
                  <c:v>SE</c:v>
                </c:pt>
                <c:pt idx="9">
                  <c:v>MS</c:v>
                </c:pt>
                <c:pt idx="10">
                  <c:v>CE </c:v>
                </c:pt>
                <c:pt idx="11">
                  <c:v>AM</c:v>
                </c:pt>
                <c:pt idx="12">
                  <c:v>PA</c:v>
                </c:pt>
                <c:pt idx="13">
                  <c:v>MA</c:v>
                </c:pt>
                <c:pt idx="14">
                  <c:v>DF</c:v>
                </c:pt>
                <c:pt idx="15">
                  <c:v>PB</c:v>
                </c:pt>
                <c:pt idx="16">
                  <c:v>MT</c:v>
                </c:pt>
                <c:pt idx="17">
                  <c:v>RN</c:v>
                </c:pt>
                <c:pt idx="18">
                  <c:v>PE</c:v>
                </c:pt>
                <c:pt idx="19">
                  <c:v>BA</c:v>
                </c:pt>
                <c:pt idx="20">
                  <c:v>RJ</c:v>
                </c:pt>
                <c:pt idx="21">
                  <c:v>GO</c:v>
                </c:pt>
                <c:pt idx="22">
                  <c:v>SC</c:v>
                </c:pt>
                <c:pt idx="23">
                  <c:v>ES</c:v>
                </c:pt>
                <c:pt idx="24">
                  <c:v>PR</c:v>
                </c:pt>
                <c:pt idx="25">
                  <c:v>MG</c:v>
                </c:pt>
                <c:pt idx="26">
                  <c:v>RS</c:v>
                </c:pt>
                <c:pt idx="27">
                  <c:v>SP</c:v>
                </c:pt>
              </c:strCache>
            </c:strRef>
          </c:cat>
          <c:val>
            <c:numRef>
              <c:f>'Sócios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8.6505190311419306E-4</c:v>
                </c:pt>
                <c:pt idx="5">
                  <c:v>8.6505190311419306E-4</c:v>
                </c:pt>
                <c:pt idx="6">
                  <c:v>2.5951557093425652E-3</c:v>
                </c:pt>
                <c:pt idx="7">
                  <c:v>3.4602076124567614E-3</c:v>
                </c:pt>
                <c:pt idx="8">
                  <c:v>4.3252595155709424E-3</c:v>
                </c:pt>
                <c:pt idx="9">
                  <c:v>4.3252595155709424E-3</c:v>
                </c:pt>
                <c:pt idx="10">
                  <c:v>6.0553633217993409E-3</c:v>
                </c:pt>
                <c:pt idx="11">
                  <c:v>7.7854671280277081E-3</c:v>
                </c:pt>
                <c:pt idx="12">
                  <c:v>7.7854671280277081E-3</c:v>
                </c:pt>
                <c:pt idx="13">
                  <c:v>1.2110726643598621E-2</c:v>
                </c:pt>
                <c:pt idx="14">
                  <c:v>1.7301038062283745E-2</c:v>
                </c:pt>
                <c:pt idx="15">
                  <c:v>2.2491349480969081E-2</c:v>
                </c:pt>
                <c:pt idx="16">
                  <c:v>2.4221453287197228E-2</c:v>
                </c:pt>
                <c:pt idx="17">
                  <c:v>2.7681660899654119E-2</c:v>
                </c:pt>
                <c:pt idx="18">
                  <c:v>3.6332179930795849E-2</c:v>
                </c:pt>
                <c:pt idx="19">
                  <c:v>3.8062283737024222E-2</c:v>
                </c:pt>
                <c:pt idx="20">
                  <c:v>7.9584775086505188E-2</c:v>
                </c:pt>
                <c:pt idx="21">
                  <c:v>8.5640138408304492E-2</c:v>
                </c:pt>
                <c:pt idx="22">
                  <c:v>8.9100346020761265E-2</c:v>
                </c:pt>
                <c:pt idx="23">
                  <c:v>8.9965397923875839E-2</c:v>
                </c:pt>
                <c:pt idx="24">
                  <c:v>9.0830449826989706E-2</c:v>
                </c:pt>
                <c:pt idx="25">
                  <c:v>9.6020761245674741E-2</c:v>
                </c:pt>
                <c:pt idx="26">
                  <c:v>0.11851211072664362</c:v>
                </c:pt>
                <c:pt idx="27">
                  <c:v>0.13408304498269896</c:v>
                </c:pt>
              </c:numCache>
            </c:numRef>
          </c:val>
        </c:ser>
        <c:axId val="134997120"/>
        <c:axId val="134998656"/>
      </c:barChart>
      <c:catAx>
        <c:axId val="134997120"/>
        <c:scaling>
          <c:orientation val="minMax"/>
        </c:scaling>
        <c:axPos val="b"/>
        <c:numFmt formatCode="General" sourceLinked="1"/>
        <c:tickLblPos val="nextTo"/>
        <c:crossAx val="134998656"/>
        <c:crossesAt val="0"/>
        <c:auto val="1"/>
        <c:lblAlgn val="ctr"/>
        <c:lblOffset val="100"/>
      </c:catAx>
      <c:valAx>
        <c:axId val="134998656"/>
        <c:scaling>
          <c:orientation val="minMax"/>
        </c:scaling>
        <c:axPos val="l"/>
        <c:majorGridlines/>
        <c:numFmt formatCode="0.00_ %;\-0.00%\ " sourceLinked="0"/>
        <c:tickLblPos val="nextTo"/>
        <c:crossAx val="13499712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cat>
            <c:strRef>
              <c:f>'Por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'Por região'!$B$4:$B$9</c:f>
              <c:numCache>
                <c:formatCode>General</c:formatCode>
                <c:ptCount val="6"/>
                <c:pt idx="0">
                  <c:v>23</c:v>
                </c:pt>
                <c:pt idx="1">
                  <c:v>174</c:v>
                </c:pt>
                <c:pt idx="2">
                  <c:v>152</c:v>
                </c:pt>
                <c:pt idx="3">
                  <c:v>462</c:v>
                </c:pt>
                <c:pt idx="4">
                  <c:v>345</c:v>
                </c:pt>
                <c:pt idx="5">
                  <c:v>0</c:v>
                </c:pt>
              </c:numCache>
            </c:numRef>
          </c:val>
        </c:ser>
        <c:axId val="135142400"/>
        <c:axId val="135148288"/>
      </c:barChart>
      <c:catAx>
        <c:axId val="135142400"/>
        <c:scaling>
          <c:orientation val="minMax"/>
        </c:scaling>
        <c:axPos val="b"/>
        <c:numFmt formatCode="General" sourceLinked="1"/>
        <c:tickLblPos val="nextTo"/>
        <c:crossAx val="135148288"/>
        <c:crosses val="autoZero"/>
        <c:auto val="1"/>
        <c:lblAlgn val="ctr"/>
        <c:lblOffset val="100"/>
      </c:catAx>
      <c:valAx>
        <c:axId val="135148288"/>
        <c:scaling>
          <c:orientation val="minMax"/>
        </c:scaling>
        <c:axPos val="l"/>
        <c:majorGridlines/>
        <c:numFmt formatCode="General" sourceLinked="1"/>
        <c:tickLblPos val="nextTo"/>
        <c:crossAx val="13514240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 (2)'!$C$3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Nordeste</c:v>
                </c:pt>
                <c:pt idx="4">
                  <c:v>Sul</c:v>
                </c:pt>
                <c:pt idx="5">
                  <c:v>Sudeste </c:v>
                </c:pt>
              </c:strCache>
            </c:strRef>
          </c:cat>
          <c:val>
            <c:numRef>
              <c:f>'Por região (2)'!$C$4:$C$9</c:f>
              <c:numCache>
                <c:formatCode>0.0000</c:formatCode>
                <c:ptCount val="6"/>
                <c:pt idx="0">
                  <c:v>0</c:v>
                </c:pt>
                <c:pt idx="1">
                  <c:v>1.9896193771626297E-2</c:v>
                </c:pt>
                <c:pt idx="2">
                  <c:v>0.13148788927335639</c:v>
                </c:pt>
                <c:pt idx="3">
                  <c:v>0.15051903114186974</c:v>
                </c:pt>
                <c:pt idx="4">
                  <c:v>0.29844290657439448</c:v>
                </c:pt>
                <c:pt idx="5">
                  <c:v>0.39965397923875656</c:v>
                </c:pt>
              </c:numCache>
            </c:numRef>
          </c:val>
        </c:ser>
        <c:axId val="137597312"/>
        <c:axId val="137598848"/>
      </c:barChart>
      <c:catAx>
        <c:axId val="137597312"/>
        <c:scaling>
          <c:orientation val="minMax"/>
        </c:scaling>
        <c:axPos val="b"/>
        <c:numFmt formatCode="General" sourceLinked="1"/>
        <c:tickLblPos val="nextTo"/>
        <c:crossAx val="137598848"/>
        <c:crosses val="autoZero"/>
        <c:auto val="1"/>
        <c:lblAlgn val="ctr"/>
        <c:lblOffset val="100"/>
      </c:catAx>
      <c:valAx>
        <c:axId val="137598848"/>
        <c:scaling>
          <c:orientation val="minMax"/>
        </c:scaling>
        <c:axPos val="l"/>
        <c:majorGridlines/>
        <c:numFmt formatCode="0.00%" sourceLinked="0"/>
        <c:tickLblPos val="nextTo"/>
        <c:crossAx val="137597312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delete val="1"/>
            </c:dLbl>
            <c:txPr>
              <a:bodyPr/>
              <a:lstStyle/>
              <a:p>
                <a:pPr>
                  <a:defRPr sz="1400">
                    <a:solidFill>
                      <a:schemeClr val="bg1">
                        <a:lumMod val="95000"/>
                      </a:schemeClr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pt-BR"/>
              </a:p>
            </c:txPr>
            <c:dLblPos val="ctr"/>
            <c:showVal val="1"/>
            <c:showCatName val="1"/>
            <c:showPercent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569</c:v>
                </c:pt>
                <c:pt idx="2">
                  <c:v>564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0.50220653133274229</c:v>
                </c:pt>
                <c:pt idx="2">
                  <c:v>0.49779346866725532</c:v>
                </c:pt>
              </c:numCache>
            </c:numRef>
          </c:val>
        </c:ser>
        <c:firstSliceAng val="0"/>
      </c:pieChart>
      <c:spPr>
        <a:noFill/>
        <a:ln w="25400">
          <a:noFill/>
        </a:ln>
      </c:spPr>
    </c:plotArea>
    <c:plotVisOnly val="1"/>
    <c:dispBlanksAs val="zero"/>
  </c:chart>
  <c:externalData r:id="rId1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Titularidade!$B$1</c:f>
              <c:strCache>
                <c:ptCount val="1"/>
                <c:pt idx="0">
                  <c:v>Número Absoluto</c:v>
                </c:pt>
              </c:strCache>
            </c:strRef>
          </c:tx>
          <c:cat>
            <c:strRef>
              <c:f>Titularidade!$A$2:$A$6</c:f>
              <c:strCache>
                <c:ptCount val="5"/>
                <c:pt idx="0">
                  <c:v>Não Informou</c:v>
                </c:pt>
                <c:pt idx="1">
                  <c:v>Doutor</c:v>
                </c:pt>
                <c:pt idx="2">
                  <c:v>Especialista</c:v>
                </c:pt>
                <c:pt idx="3">
                  <c:v>Gradauação</c:v>
                </c:pt>
                <c:pt idx="4">
                  <c:v>Mestre</c:v>
                </c:pt>
              </c:strCache>
            </c:strRef>
          </c:cat>
          <c:val>
            <c:numRef>
              <c:f>Titularidade!$B$2:$B$6</c:f>
              <c:numCache>
                <c:formatCode>General</c:formatCode>
                <c:ptCount val="5"/>
                <c:pt idx="0">
                  <c:v>25</c:v>
                </c:pt>
                <c:pt idx="1">
                  <c:v>40</c:v>
                </c:pt>
                <c:pt idx="2">
                  <c:v>81</c:v>
                </c:pt>
                <c:pt idx="3">
                  <c:v>88</c:v>
                </c:pt>
                <c:pt idx="4">
                  <c:v>116</c:v>
                </c:pt>
              </c:numCache>
            </c:numRef>
          </c:val>
        </c:ser>
        <c:axId val="123746944"/>
        <c:axId val="123748736"/>
      </c:barChart>
      <c:catAx>
        <c:axId val="123746944"/>
        <c:scaling>
          <c:orientation val="minMax"/>
        </c:scaling>
        <c:axPos val="b"/>
        <c:tickLblPos val="nextTo"/>
        <c:crossAx val="123748736"/>
        <c:crosses val="autoZero"/>
        <c:auto val="1"/>
        <c:lblAlgn val="ctr"/>
        <c:lblOffset val="100"/>
      </c:catAx>
      <c:valAx>
        <c:axId val="123748736"/>
        <c:scaling>
          <c:orientation val="minMax"/>
        </c:scaling>
        <c:axPos val="l"/>
        <c:majorGridlines/>
        <c:numFmt formatCode="General" sourceLinked="1"/>
        <c:tickLblPos val="nextTo"/>
        <c:crossAx val="123746944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Estudantes
409</a:t>
                    </a:r>
                  </a:p>
                  <a:p>
                    <a:r>
                      <a:rPr lang="en-US"/>
                      <a:t>33,14%</a:t>
                    </a:r>
                  </a:p>
                </c:rich>
              </c:tx>
              <c:dLblPos val="bestFit"/>
            </c:dLbl>
            <c:dLbl>
              <c:idx val="1"/>
              <c:layout>
                <c:manualLayout>
                  <c:x val="0.12425678040245039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Efetivo
783</a:t>
                    </a:r>
                  </a:p>
                  <a:p>
                    <a:r>
                      <a:rPr lang="en-US"/>
                      <a:t>63,45%</a:t>
                    </a:r>
                  </a:p>
                </c:rich>
              </c:tx>
              <c:dLblPos val="bestFit"/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Institucional
42</a:t>
                    </a:r>
                  </a:p>
                  <a:p>
                    <a:r>
                      <a:rPr lang="en-US"/>
                      <a:t>3,41%</a:t>
                    </a:r>
                  </a:p>
                </c:rich>
              </c:tx>
              <c:dLblPos val="bestFit"/>
            </c:dLbl>
            <c:showVal val="1"/>
            <c:showCatName val="1"/>
            <c:separator>
</c:separator>
            <c:showLeaderLines val="1"/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365</c:v>
                </c:pt>
                <c:pt idx="1">
                  <c:v>598</c:v>
                </c:pt>
                <c:pt idx="2">
                  <c:v>10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cat>
            <c:strRef>
              <c:f>Titulação!$A$2:$A$5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Titulação!$B$2:$B$5</c:f>
              <c:numCache>
                <c:formatCode>General</c:formatCode>
                <c:ptCount val="4"/>
                <c:pt idx="0">
                  <c:v>300</c:v>
                </c:pt>
                <c:pt idx="1">
                  <c:v>78</c:v>
                </c:pt>
                <c:pt idx="2">
                  <c:v>223</c:v>
                </c:pt>
                <c:pt idx="3">
                  <c:v>134</c:v>
                </c:pt>
              </c:numCache>
            </c:numRef>
          </c:val>
        </c:ser>
        <c:axId val="138353280"/>
        <c:axId val="138359168"/>
      </c:barChart>
      <c:catAx>
        <c:axId val="138353280"/>
        <c:scaling>
          <c:orientation val="minMax"/>
        </c:scaling>
        <c:axPos val="b"/>
        <c:numFmt formatCode="General" sourceLinked="1"/>
        <c:tickLblPos val="nextTo"/>
        <c:crossAx val="138359168"/>
        <c:crosses val="autoZero"/>
        <c:auto val="1"/>
        <c:lblAlgn val="ctr"/>
        <c:lblOffset val="100"/>
      </c:catAx>
      <c:valAx>
        <c:axId val="138359168"/>
        <c:scaling>
          <c:orientation val="minMax"/>
        </c:scaling>
        <c:axPos val="l"/>
        <c:majorGridlines/>
        <c:numFmt formatCode="General" sourceLinked="1"/>
        <c:tickLblPos val="nextTo"/>
        <c:crossAx val="13835328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(2)'!$B$1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(2)'!$B$2:$B$5</c:f>
              <c:numCache>
                <c:formatCode>General</c:formatCode>
                <c:ptCount val="4"/>
                <c:pt idx="0">
                  <c:v>78</c:v>
                </c:pt>
                <c:pt idx="1">
                  <c:v>134</c:v>
                </c:pt>
                <c:pt idx="2">
                  <c:v>223</c:v>
                </c:pt>
                <c:pt idx="3">
                  <c:v>300</c:v>
                </c:pt>
              </c:numCache>
            </c:numRef>
          </c:val>
        </c:ser>
        <c:ser>
          <c:idx val="1"/>
          <c:order val="1"/>
          <c:tx>
            <c:strRef>
              <c:f>'Titulação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0.1061224489795923</c:v>
                </c:pt>
                <c:pt idx="1">
                  <c:v>0.18231292517006856</c:v>
                </c:pt>
                <c:pt idx="2">
                  <c:v>0.30340136054421885</c:v>
                </c:pt>
                <c:pt idx="3">
                  <c:v>0.40816326530612246</c:v>
                </c:pt>
              </c:numCache>
            </c:numRef>
          </c:val>
        </c:ser>
        <c:axId val="138375936"/>
        <c:axId val="138377472"/>
      </c:barChart>
      <c:catAx>
        <c:axId val="138375936"/>
        <c:scaling>
          <c:orientation val="minMax"/>
        </c:scaling>
        <c:axPos val="b"/>
        <c:numFmt formatCode="General" sourceLinked="1"/>
        <c:tickLblPos val="nextTo"/>
        <c:crossAx val="138377472"/>
        <c:crosses val="autoZero"/>
        <c:auto val="1"/>
        <c:lblAlgn val="ctr"/>
        <c:lblOffset val="100"/>
      </c:catAx>
      <c:valAx>
        <c:axId val="138377472"/>
        <c:scaling>
          <c:orientation val="minMax"/>
        </c:scaling>
        <c:axPos val="l"/>
        <c:majorGridlines/>
        <c:numFmt formatCode="General" sourceLinked="1"/>
        <c:tickLblPos val="nextTo"/>
        <c:crossAx val="138375936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11</c:v>
                </c:pt>
                <c:pt idx="1">
                  <c:v>38</c:v>
                </c:pt>
                <c:pt idx="2">
                  <c:v>36</c:v>
                </c:pt>
                <c:pt idx="3">
                  <c:v>125</c:v>
                </c:pt>
                <c:pt idx="4">
                  <c:v>90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4</c:v>
                </c:pt>
                <c:pt idx="1">
                  <c:v>13</c:v>
                </c:pt>
                <c:pt idx="2">
                  <c:v>12</c:v>
                </c:pt>
                <c:pt idx="3">
                  <c:v>27</c:v>
                </c:pt>
                <c:pt idx="4">
                  <c:v>22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2</c:v>
                </c:pt>
                <c:pt idx="1">
                  <c:v>35</c:v>
                </c:pt>
                <c:pt idx="2">
                  <c:v>22</c:v>
                </c:pt>
                <c:pt idx="3">
                  <c:v>81</c:v>
                </c:pt>
                <c:pt idx="4">
                  <c:v>83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4</c:v>
                </c:pt>
                <c:pt idx="1">
                  <c:v>17</c:v>
                </c:pt>
                <c:pt idx="2">
                  <c:v>18</c:v>
                </c:pt>
                <c:pt idx="3">
                  <c:v>56</c:v>
                </c:pt>
                <c:pt idx="4">
                  <c:v>39</c:v>
                </c:pt>
              </c:numCache>
            </c:numRef>
          </c:val>
        </c:ser>
        <c:axId val="138409856"/>
        <c:axId val="138411392"/>
      </c:barChart>
      <c:catAx>
        <c:axId val="138409856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600"/>
            </a:pPr>
            <a:endParaRPr lang="pt-BR"/>
          </a:p>
        </c:txPr>
        <c:crossAx val="138411392"/>
        <c:crosses val="autoZero"/>
        <c:auto val="1"/>
        <c:lblAlgn val="ctr"/>
        <c:lblOffset val="100"/>
      </c:catAx>
      <c:valAx>
        <c:axId val="138411392"/>
        <c:scaling>
          <c:orientation val="minMax"/>
        </c:scaling>
        <c:axPos val="l"/>
        <c:majorGridlines/>
        <c:numFmt formatCode="General" sourceLinked="1"/>
        <c:tickLblPos val="nextTo"/>
        <c:crossAx val="138409856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0.52380952380952384</c:v>
                </c:pt>
                <c:pt idx="1">
                  <c:v>0.36893203883495174</c:v>
                </c:pt>
                <c:pt idx="2">
                  <c:v>0.40909090909090939</c:v>
                </c:pt>
                <c:pt idx="3">
                  <c:v>0.43252595155709367</c:v>
                </c:pt>
                <c:pt idx="4">
                  <c:v>0.3846153846153848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0.19047619047619069</c:v>
                </c:pt>
                <c:pt idx="1">
                  <c:v>0.12621359223300968</c:v>
                </c:pt>
                <c:pt idx="2">
                  <c:v>0.13636363636363635</c:v>
                </c:pt>
                <c:pt idx="3">
                  <c:v>9.3425605536332321E-2</c:v>
                </c:pt>
                <c:pt idx="4">
                  <c:v>9.4017094017094044E-2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9.5238095238095247E-2</c:v>
                </c:pt>
                <c:pt idx="1">
                  <c:v>0.33980582524271891</c:v>
                </c:pt>
                <c:pt idx="2">
                  <c:v>0.25</c:v>
                </c:pt>
                <c:pt idx="3">
                  <c:v>0.28027681660899656</c:v>
                </c:pt>
                <c:pt idx="4">
                  <c:v>0.35470085470085488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0.19047619047619069</c:v>
                </c:pt>
                <c:pt idx="1">
                  <c:v>0.16504854368932051</c:v>
                </c:pt>
                <c:pt idx="2">
                  <c:v>0.20454545454545481</c:v>
                </c:pt>
                <c:pt idx="3">
                  <c:v>0.19377162629757774</c:v>
                </c:pt>
                <c:pt idx="4">
                  <c:v>0.16666666666666666</c:v>
                </c:pt>
              </c:numCache>
            </c:numRef>
          </c:val>
        </c:ser>
        <c:axId val="138451200"/>
        <c:axId val="138461184"/>
      </c:barChart>
      <c:catAx>
        <c:axId val="138451200"/>
        <c:scaling>
          <c:orientation val="minMax"/>
        </c:scaling>
        <c:axPos val="b"/>
        <c:numFmt formatCode="General" sourceLinked="1"/>
        <c:tickLblPos val="nextTo"/>
        <c:crossAx val="138461184"/>
        <c:crosses val="autoZero"/>
        <c:auto val="1"/>
        <c:lblAlgn val="ctr"/>
        <c:lblOffset val="100"/>
      </c:catAx>
      <c:valAx>
        <c:axId val="138461184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3845120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293</c:v>
                </c:pt>
                <c:pt idx="1">
                  <c:v>719</c:v>
                </c:pt>
                <c:pt idx="2">
                  <c:v>144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0.25346020761245802</c:v>
                </c:pt>
                <c:pt idx="1">
                  <c:v>0.62197231833910294</c:v>
                </c:pt>
                <c:pt idx="2">
                  <c:v>0.12456747404844302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4</c:v>
                </c:pt>
                <c:pt idx="1">
                  <c:v>34</c:v>
                </c:pt>
                <c:pt idx="2">
                  <c:v>20</c:v>
                </c:pt>
                <c:pt idx="3">
                  <c:v>145</c:v>
                </c:pt>
                <c:pt idx="4">
                  <c:v>90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14</c:v>
                </c:pt>
                <c:pt idx="1">
                  <c:v>126</c:v>
                </c:pt>
                <c:pt idx="2">
                  <c:v>121</c:v>
                </c:pt>
                <c:pt idx="3">
                  <c:v>239</c:v>
                </c:pt>
                <c:pt idx="4">
                  <c:v>219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5</c:v>
                </c:pt>
                <c:pt idx="1">
                  <c:v>14</c:v>
                </c:pt>
                <c:pt idx="2">
                  <c:v>11</c:v>
                </c:pt>
                <c:pt idx="3">
                  <c:v>78</c:v>
                </c:pt>
                <c:pt idx="4">
                  <c:v>36</c:v>
                </c:pt>
              </c:numCache>
            </c:numRef>
          </c:val>
        </c:ser>
        <c:axId val="138629120"/>
        <c:axId val="138630656"/>
      </c:barChart>
      <c:catAx>
        <c:axId val="13862912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400"/>
            </a:pPr>
            <a:endParaRPr lang="pt-BR"/>
          </a:p>
        </c:txPr>
        <c:crossAx val="138630656"/>
        <c:crosses val="autoZero"/>
        <c:auto val="1"/>
        <c:lblAlgn val="ctr"/>
        <c:lblOffset val="100"/>
      </c:catAx>
      <c:valAx>
        <c:axId val="138630656"/>
        <c:scaling>
          <c:orientation val="minMax"/>
        </c:scaling>
        <c:axPos val="l"/>
        <c:majorGridlines/>
        <c:numFmt formatCode="General" sourceLinked="1"/>
        <c:tickLblPos val="nextTo"/>
        <c:crossAx val="13862912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0.17391304347826109</c:v>
                </c:pt>
                <c:pt idx="1">
                  <c:v>0.19540229885057483</c:v>
                </c:pt>
                <c:pt idx="2">
                  <c:v>0.13157894736842116</c:v>
                </c:pt>
                <c:pt idx="3">
                  <c:v>0.31385281385281449</c:v>
                </c:pt>
                <c:pt idx="4">
                  <c:v>0.26086956521739152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0.6086956521739143</c:v>
                </c:pt>
                <c:pt idx="1">
                  <c:v>0.72413793103448321</c:v>
                </c:pt>
                <c:pt idx="2">
                  <c:v>0.79605263157894735</c:v>
                </c:pt>
                <c:pt idx="3">
                  <c:v>0.51731601731601728</c:v>
                </c:pt>
                <c:pt idx="4">
                  <c:v>0.63478260869565262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0.2173913043478263</c:v>
                </c:pt>
                <c:pt idx="1">
                  <c:v>8.0459770114942528E-2</c:v>
                </c:pt>
                <c:pt idx="2">
                  <c:v>7.2368421052631721E-2</c:v>
                </c:pt>
                <c:pt idx="3">
                  <c:v>0.16883116883116894</c:v>
                </c:pt>
                <c:pt idx="4">
                  <c:v>0.10434782608695652</c:v>
                </c:pt>
              </c:numCache>
            </c:numRef>
          </c:val>
        </c:ser>
        <c:axId val="138664960"/>
        <c:axId val="138670848"/>
      </c:barChart>
      <c:catAx>
        <c:axId val="138664960"/>
        <c:scaling>
          <c:orientation val="minMax"/>
        </c:scaling>
        <c:axPos val="b"/>
        <c:numFmt formatCode="General" sourceLinked="1"/>
        <c:tickLblPos val="nextTo"/>
        <c:crossAx val="138670848"/>
        <c:crosses val="autoZero"/>
        <c:auto val="1"/>
        <c:lblAlgn val="ctr"/>
        <c:lblOffset val="100"/>
      </c:catAx>
      <c:valAx>
        <c:axId val="138670848"/>
        <c:scaling>
          <c:orientation val="minMax"/>
        </c:scaling>
        <c:axPos val="l"/>
        <c:majorGridlines/>
        <c:numFmt formatCode="0.00%" sourceLinked="1"/>
        <c:tickLblPos val="nextTo"/>
        <c:crossAx val="13866496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46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1129</c:v>
                </c:pt>
                <c:pt idx="1">
                  <c:v>10</c:v>
                </c:pt>
                <c:pt idx="2">
                  <c:v>17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0.97664359861591765</c:v>
                </c:pt>
                <c:pt idx="1">
                  <c:v>8.650519031141923E-3</c:v>
                </c:pt>
                <c:pt idx="2">
                  <c:v>1.4705882352941176E-2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22</c:v>
                </c:pt>
                <c:pt idx="1">
                  <c:v>174</c:v>
                </c:pt>
                <c:pt idx="2">
                  <c:v>149</c:v>
                </c:pt>
                <c:pt idx="3">
                  <c:v>445</c:v>
                </c:pt>
                <c:pt idx="4">
                  <c:v>339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2</c:v>
                </c:pt>
                <c:pt idx="3">
                  <c:v>6</c:v>
                </c:pt>
                <c:pt idx="4">
                  <c:v>2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1</c:v>
                </c:pt>
                <c:pt idx="1">
                  <c:v>0</c:v>
                </c:pt>
                <c:pt idx="2">
                  <c:v>1</c:v>
                </c:pt>
                <c:pt idx="3">
                  <c:v>12</c:v>
                </c:pt>
                <c:pt idx="4">
                  <c:v>3</c:v>
                </c:pt>
              </c:numCache>
            </c:numRef>
          </c:val>
        </c:ser>
        <c:axId val="139875456"/>
        <c:axId val="139876992"/>
      </c:barChart>
      <c:catAx>
        <c:axId val="139875456"/>
        <c:scaling>
          <c:orientation val="minMax"/>
        </c:scaling>
        <c:axPos val="b"/>
        <c:numFmt formatCode="General" sourceLinked="1"/>
        <c:tickLblPos val="nextTo"/>
        <c:crossAx val="139876992"/>
        <c:crosses val="autoZero"/>
        <c:auto val="1"/>
        <c:lblAlgn val="ctr"/>
        <c:lblOffset val="100"/>
      </c:catAx>
      <c:valAx>
        <c:axId val="139876992"/>
        <c:scaling>
          <c:orientation val="minMax"/>
        </c:scaling>
        <c:axPos val="l"/>
        <c:majorGridlines/>
        <c:numFmt formatCode="General" sourceLinked="1"/>
        <c:tickLblPos val="nextTo"/>
        <c:crossAx val="139875456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Titularidade!$C$1</c:f>
              <c:strCache>
                <c:ptCount val="1"/>
                <c:pt idx="0">
                  <c:v>Percentual</c:v>
                </c:pt>
              </c:strCache>
            </c:strRef>
          </c:tx>
          <c:cat>
            <c:strRef>
              <c:f>Titularidade!$A$2:$A$6</c:f>
              <c:strCache>
                <c:ptCount val="5"/>
                <c:pt idx="0">
                  <c:v>Não Informou</c:v>
                </c:pt>
                <c:pt idx="1">
                  <c:v>Doutor</c:v>
                </c:pt>
                <c:pt idx="2">
                  <c:v>Especialista</c:v>
                </c:pt>
                <c:pt idx="3">
                  <c:v>Gradauação</c:v>
                </c:pt>
                <c:pt idx="4">
                  <c:v>Mestre</c:v>
                </c:pt>
              </c:strCache>
            </c:strRef>
          </c:cat>
          <c:val>
            <c:numRef>
              <c:f>Titularidade!$C$2:$C$6</c:f>
              <c:numCache>
                <c:formatCode>0.00%</c:formatCode>
                <c:ptCount val="5"/>
                <c:pt idx="0">
                  <c:v>7.1428571428571425E-2</c:v>
                </c:pt>
                <c:pt idx="1">
                  <c:v>0.11428571428571493</c:v>
                </c:pt>
                <c:pt idx="2">
                  <c:v>0.23142857142857137</c:v>
                </c:pt>
                <c:pt idx="3">
                  <c:v>0.25142857142857344</c:v>
                </c:pt>
                <c:pt idx="4">
                  <c:v>0.33142857142857596</c:v>
                </c:pt>
              </c:numCache>
            </c:numRef>
          </c:val>
        </c:ser>
        <c:axId val="123785216"/>
        <c:axId val="123786752"/>
      </c:barChart>
      <c:catAx>
        <c:axId val="123785216"/>
        <c:scaling>
          <c:orientation val="minMax"/>
        </c:scaling>
        <c:axPos val="b"/>
        <c:tickLblPos val="nextTo"/>
        <c:crossAx val="123786752"/>
        <c:crosses val="autoZero"/>
        <c:auto val="1"/>
        <c:lblAlgn val="ctr"/>
        <c:lblOffset val="100"/>
      </c:catAx>
      <c:valAx>
        <c:axId val="123786752"/>
        <c:scaling>
          <c:orientation val="minMax"/>
        </c:scaling>
        <c:axPos val="l"/>
        <c:majorGridlines/>
        <c:numFmt formatCode="0.00%" sourceLinked="1"/>
        <c:tickLblPos val="nextTo"/>
        <c:crossAx val="123785216"/>
        <c:crosses val="autoZero"/>
        <c:crossBetween val="between"/>
      </c:valAx>
    </c:plotArea>
    <c:plotVisOnly val="1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Educação Física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0.95652173913043481</c:v>
                </c:pt>
                <c:pt idx="1">
                  <c:v>1</c:v>
                </c:pt>
                <c:pt idx="2">
                  <c:v>0.98026315789473617</c:v>
                </c:pt>
                <c:pt idx="3">
                  <c:v>0.96112311015118834</c:v>
                </c:pt>
                <c:pt idx="4">
                  <c:v>0.98546511627906952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Outra área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0</c:v>
                </c:pt>
                <c:pt idx="1">
                  <c:v>0</c:v>
                </c:pt>
                <c:pt idx="2">
                  <c:v>1.3157894736842111E-2</c:v>
                </c:pt>
                <c:pt idx="3">
                  <c:v>1.2958963282937365E-2</c:v>
                </c:pt>
                <c:pt idx="4">
                  <c:v>5.8139534883720973E-3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4.3478260869565223E-2</c:v>
                </c:pt>
                <c:pt idx="1">
                  <c:v>0</c:v>
                </c:pt>
                <c:pt idx="2">
                  <c:v>6.5789473684210523E-3</c:v>
                </c:pt>
                <c:pt idx="3">
                  <c:v>2.5917926565874765E-2</c:v>
                </c:pt>
                <c:pt idx="4">
                  <c:v>8.7209302325581481E-3</c:v>
                </c:pt>
              </c:numCache>
            </c:numRef>
          </c:val>
        </c:ser>
        <c:axId val="139924224"/>
        <c:axId val="139925760"/>
      </c:barChart>
      <c:catAx>
        <c:axId val="139924224"/>
        <c:scaling>
          <c:orientation val="minMax"/>
        </c:scaling>
        <c:axPos val="b"/>
        <c:numFmt formatCode="General" sourceLinked="1"/>
        <c:tickLblPos val="nextTo"/>
        <c:crossAx val="139925760"/>
        <c:crosses val="autoZero"/>
        <c:auto val="1"/>
        <c:lblAlgn val="ctr"/>
        <c:lblOffset val="100"/>
      </c:catAx>
      <c:valAx>
        <c:axId val="139925760"/>
        <c:scaling>
          <c:orientation val="minMax"/>
        </c:scaling>
        <c:axPos val="l"/>
        <c:majorGridlines/>
        <c:numFmt formatCode="0.00%" sourceLinked="1"/>
        <c:tickLblPos val="nextTo"/>
        <c:crossAx val="13992422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400">
          <a:solidFill>
            <a:schemeClr val="bg1"/>
          </a:solidFill>
        </a:defRPr>
      </a:pPr>
      <a:endParaRPr lang="pt-BR"/>
    </a:p>
  </c:txPr>
  <c:externalData r:id="rId1"/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stacked"/>
        <c:ser>
          <c:idx val="0"/>
          <c:order val="0"/>
          <c:cat>
            <c:strRef>
              <c:f>'Sócios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'Sócios por estado'!$B$2:$B$29</c:f>
              <c:numCache>
                <c:formatCode>General</c:formatCode>
                <c:ptCount val="28"/>
                <c:pt idx="0">
                  <c:v>1</c:v>
                </c:pt>
                <c:pt idx="1">
                  <c:v>4</c:v>
                </c:pt>
                <c:pt idx="2">
                  <c:v>10</c:v>
                </c:pt>
                <c:pt idx="3">
                  <c:v>14</c:v>
                </c:pt>
                <c:pt idx="4">
                  <c:v>44</c:v>
                </c:pt>
                <c:pt idx="5">
                  <c:v>3</c:v>
                </c:pt>
                <c:pt idx="6">
                  <c:v>29</c:v>
                </c:pt>
                <c:pt idx="7">
                  <c:v>146</c:v>
                </c:pt>
                <c:pt idx="8">
                  <c:v>75</c:v>
                </c:pt>
                <c:pt idx="9">
                  <c:v>18</c:v>
                </c:pt>
                <c:pt idx="10">
                  <c:v>70</c:v>
                </c:pt>
                <c:pt idx="11">
                  <c:v>4</c:v>
                </c:pt>
                <c:pt idx="12">
                  <c:v>25</c:v>
                </c:pt>
                <c:pt idx="13">
                  <c:v>21</c:v>
                </c:pt>
                <c:pt idx="14">
                  <c:v>11</c:v>
                </c:pt>
                <c:pt idx="15">
                  <c:v>39</c:v>
                </c:pt>
                <c:pt idx="16">
                  <c:v>0</c:v>
                </c:pt>
                <c:pt idx="17">
                  <c:v>105</c:v>
                </c:pt>
                <c:pt idx="18">
                  <c:v>62</c:v>
                </c:pt>
                <c:pt idx="19">
                  <c:v>32</c:v>
                </c:pt>
                <c:pt idx="20">
                  <c:v>0</c:v>
                </c:pt>
                <c:pt idx="21">
                  <c:v>0</c:v>
                </c:pt>
                <c:pt idx="22">
                  <c:v>161</c:v>
                </c:pt>
                <c:pt idx="23">
                  <c:v>118</c:v>
                </c:pt>
                <c:pt idx="24">
                  <c:v>3</c:v>
                </c:pt>
                <c:pt idx="25">
                  <c:v>119</c:v>
                </c:pt>
                <c:pt idx="26">
                  <c:v>2</c:v>
                </c:pt>
                <c:pt idx="27">
                  <c:v>0</c:v>
                </c:pt>
              </c:numCache>
            </c:numRef>
          </c:val>
        </c:ser>
        <c:gapWidth val="45"/>
        <c:overlap val="100"/>
        <c:axId val="139940224"/>
        <c:axId val="139941760"/>
      </c:barChart>
      <c:catAx>
        <c:axId val="139940224"/>
        <c:scaling>
          <c:orientation val="minMax"/>
        </c:scaling>
        <c:axPos val="b"/>
        <c:numFmt formatCode="General" sourceLinked="1"/>
        <c:majorTickMark val="cross"/>
        <c:tickLblPos val="low"/>
        <c:txPr>
          <a:bodyPr/>
          <a:lstStyle/>
          <a:p>
            <a:pPr>
              <a:defRPr sz="1200"/>
            </a:pPr>
            <a:endParaRPr lang="pt-BR"/>
          </a:p>
        </c:txPr>
        <c:crossAx val="139941760"/>
        <c:crosses val="autoZero"/>
        <c:auto val="1"/>
        <c:lblAlgn val="ctr"/>
        <c:lblOffset val="100"/>
      </c:catAx>
      <c:valAx>
        <c:axId val="139941760"/>
        <c:scaling>
          <c:orientation val="minMax"/>
        </c:scaling>
        <c:axPos val="l"/>
        <c:majorGridlines/>
        <c:numFmt formatCode="General" sourceLinked="1"/>
        <c:tickLblPos val="nextTo"/>
        <c:crossAx val="139940224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'Sócios por estado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'Sócios por estado (2)'!$A$2:$A$29</c:f>
              <c:strCache>
                <c:ptCount val="28"/>
                <c:pt idx="0">
                  <c:v>RR</c:v>
                </c:pt>
                <c:pt idx="1">
                  <c:v>RO</c:v>
                </c:pt>
                <c:pt idx="2">
                  <c:v>PI</c:v>
                </c:pt>
                <c:pt idx="3">
                  <c:v>EXT</c:v>
                </c:pt>
                <c:pt idx="4">
                  <c:v>AC</c:v>
                </c:pt>
                <c:pt idx="5">
                  <c:v>TO</c:v>
                </c:pt>
                <c:pt idx="6">
                  <c:v>SE</c:v>
                </c:pt>
                <c:pt idx="7">
                  <c:v>CE </c:v>
                </c:pt>
                <c:pt idx="8">
                  <c:v>Al</c:v>
                </c:pt>
                <c:pt idx="9">
                  <c:v>MS</c:v>
                </c:pt>
                <c:pt idx="10">
                  <c:v>AM</c:v>
                </c:pt>
                <c:pt idx="11">
                  <c:v>PB</c:v>
                </c:pt>
                <c:pt idx="12">
                  <c:v>AP</c:v>
                </c:pt>
                <c:pt idx="13">
                  <c:v>MA</c:v>
                </c:pt>
                <c:pt idx="14">
                  <c:v>PA</c:v>
                </c:pt>
                <c:pt idx="15">
                  <c:v>MT</c:v>
                </c:pt>
                <c:pt idx="16">
                  <c:v>DF</c:v>
                </c:pt>
                <c:pt idx="17">
                  <c:v>RN</c:v>
                </c:pt>
                <c:pt idx="18">
                  <c:v>PE</c:v>
                </c:pt>
                <c:pt idx="19">
                  <c:v>BA</c:v>
                </c:pt>
                <c:pt idx="20">
                  <c:v>RJ</c:v>
                </c:pt>
                <c:pt idx="21">
                  <c:v>MG</c:v>
                </c:pt>
                <c:pt idx="22">
                  <c:v>GO</c:v>
                </c:pt>
                <c:pt idx="23">
                  <c:v>PR</c:v>
                </c:pt>
                <c:pt idx="24">
                  <c:v>SC</c:v>
                </c:pt>
                <c:pt idx="25">
                  <c:v>SP</c:v>
                </c:pt>
                <c:pt idx="26">
                  <c:v>ES</c:v>
                </c:pt>
                <c:pt idx="27">
                  <c:v>RS</c:v>
                </c:pt>
              </c:strCache>
            </c:strRef>
          </c:cat>
          <c:val>
            <c:numRef>
              <c:f>'Sócios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8.9605734767025263E-4</c:v>
                </c:pt>
                <c:pt idx="5">
                  <c:v>1.7921146953405059E-3</c:v>
                </c:pt>
                <c:pt idx="6">
                  <c:v>2.688172043010765E-3</c:v>
                </c:pt>
                <c:pt idx="7">
                  <c:v>2.688172043010765E-3</c:v>
                </c:pt>
                <c:pt idx="8">
                  <c:v>3.5842293906810196E-3</c:v>
                </c:pt>
                <c:pt idx="9">
                  <c:v>3.5842293906810196E-3</c:v>
                </c:pt>
                <c:pt idx="10">
                  <c:v>8.9605734767025224E-3</c:v>
                </c:pt>
                <c:pt idx="11">
                  <c:v>9.8566308243728269E-3</c:v>
                </c:pt>
                <c:pt idx="12">
                  <c:v>1.2544802867383523E-2</c:v>
                </c:pt>
                <c:pt idx="13">
                  <c:v>1.6129032258064523E-2</c:v>
                </c:pt>
                <c:pt idx="14">
                  <c:v>1.8817204301075269E-2</c:v>
                </c:pt>
                <c:pt idx="15">
                  <c:v>2.2401433691756286E-2</c:v>
                </c:pt>
                <c:pt idx="16">
                  <c:v>2.5985663082437275E-2</c:v>
                </c:pt>
                <c:pt idx="17">
                  <c:v>2.8673835125448133E-2</c:v>
                </c:pt>
                <c:pt idx="18">
                  <c:v>3.4946236559139782E-2</c:v>
                </c:pt>
                <c:pt idx="19">
                  <c:v>3.9426523297491037E-2</c:v>
                </c:pt>
                <c:pt idx="20">
                  <c:v>5.5555555555555455E-2</c:v>
                </c:pt>
                <c:pt idx="21">
                  <c:v>6.2724014336917822E-2</c:v>
                </c:pt>
                <c:pt idx="22">
                  <c:v>6.7204301075268813E-2</c:v>
                </c:pt>
                <c:pt idx="23">
                  <c:v>9.4086021505376524E-2</c:v>
                </c:pt>
                <c:pt idx="24">
                  <c:v>0.10573476702509012</c:v>
                </c:pt>
                <c:pt idx="25">
                  <c:v>0.10663082437276</c:v>
                </c:pt>
                <c:pt idx="26">
                  <c:v>0.13082437275985662</c:v>
                </c:pt>
                <c:pt idx="27">
                  <c:v>0.14426523297491098</c:v>
                </c:pt>
              </c:numCache>
            </c:numRef>
          </c:val>
        </c:ser>
        <c:axId val="139970048"/>
        <c:axId val="139971584"/>
      </c:barChart>
      <c:catAx>
        <c:axId val="13997004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100"/>
            </a:pPr>
            <a:endParaRPr lang="pt-BR"/>
          </a:p>
        </c:txPr>
        <c:crossAx val="139971584"/>
        <c:crossesAt val="0"/>
        <c:auto val="1"/>
        <c:lblAlgn val="ctr"/>
        <c:lblOffset val="100"/>
      </c:catAx>
      <c:valAx>
        <c:axId val="139971584"/>
        <c:scaling>
          <c:orientation val="minMax"/>
        </c:scaling>
        <c:axPos val="l"/>
        <c:majorGridlines/>
        <c:numFmt formatCode="0.00_ %;\-0.00%\ " sourceLinked="0"/>
        <c:tickLblPos val="nextTo"/>
        <c:crossAx val="139970048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cat>
            <c:strRef>
              <c:f>'Por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'Por região'!$B$4:$B$9</c:f>
              <c:numCache>
                <c:formatCode>General</c:formatCode>
                <c:ptCount val="6"/>
                <c:pt idx="0">
                  <c:v>48</c:v>
                </c:pt>
                <c:pt idx="1">
                  <c:v>154</c:v>
                </c:pt>
                <c:pt idx="2">
                  <c:v>133</c:v>
                </c:pt>
                <c:pt idx="3">
                  <c:v>397</c:v>
                </c:pt>
                <c:pt idx="4">
                  <c:v>384</c:v>
                </c:pt>
                <c:pt idx="5">
                  <c:v>0</c:v>
                </c:pt>
              </c:numCache>
            </c:numRef>
          </c:val>
        </c:ser>
        <c:axId val="148475904"/>
        <c:axId val="148477440"/>
      </c:barChart>
      <c:catAx>
        <c:axId val="148475904"/>
        <c:scaling>
          <c:orientation val="minMax"/>
        </c:scaling>
        <c:axPos val="b"/>
        <c:numFmt formatCode="General" sourceLinked="1"/>
        <c:tickLblPos val="nextTo"/>
        <c:crossAx val="148477440"/>
        <c:crosses val="autoZero"/>
        <c:auto val="1"/>
        <c:lblAlgn val="ctr"/>
        <c:lblOffset val="100"/>
      </c:catAx>
      <c:valAx>
        <c:axId val="148477440"/>
        <c:scaling>
          <c:orientation val="minMax"/>
        </c:scaling>
        <c:axPos val="l"/>
        <c:majorGridlines/>
        <c:numFmt formatCode="General" sourceLinked="1"/>
        <c:tickLblPos val="nextTo"/>
        <c:crossAx val="148475904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 (2)'!$C$3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'Por região (2)'!$A$4:$A$9</c:f>
              <c:strCache>
                <c:ptCount val="6"/>
                <c:pt idx="0">
                  <c:v>Exterior</c:v>
                </c:pt>
                <c:pt idx="1">
                  <c:v>Norte</c:v>
                </c:pt>
                <c:pt idx="2">
                  <c:v>Centro Oeste</c:v>
                </c:pt>
                <c:pt idx="3">
                  <c:v>Nordeste</c:v>
                </c:pt>
                <c:pt idx="4">
                  <c:v>Sul</c:v>
                </c:pt>
                <c:pt idx="5">
                  <c:v>Sudeste </c:v>
                </c:pt>
              </c:strCache>
            </c:strRef>
          </c:cat>
          <c:val>
            <c:numRef>
              <c:f>'Por região (2)'!$C$4:$C$9</c:f>
              <c:numCache>
                <c:formatCode>0.0000</c:formatCode>
                <c:ptCount val="6"/>
                <c:pt idx="0">
                  <c:v>0</c:v>
                </c:pt>
                <c:pt idx="1">
                  <c:v>4.3010752688172046E-2</c:v>
                </c:pt>
                <c:pt idx="2">
                  <c:v>0.11917562724014377</c:v>
                </c:pt>
                <c:pt idx="3">
                  <c:v>0.13799283154121952</c:v>
                </c:pt>
                <c:pt idx="4">
                  <c:v>0.34408602150537637</c:v>
                </c:pt>
                <c:pt idx="5">
                  <c:v>0.35573476702508988</c:v>
                </c:pt>
              </c:numCache>
            </c:numRef>
          </c:val>
        </c:ser>
        <c:axId val="148518016"/>
        <c:axId val="148519552"/>
      </c:barChart>
      <c:catAx>
        <c:axId val="148518016"/>
        <c:scaling>
          <c:orientation val="minMax"/>
        </c:scaling>
        <c:axPos val="b"/>
        <c:numFmt formatCode="General" sourceLinked="1"/>
        <c:tickLblPos val="nextTo"/>
        <c:crossAx val="148519552"/>
        <c:crosses val="autoZero"/>
        <c:auto val="1"/>
        <c:lblAlgn val="ctr"/>
        <c:lblOffset val="100"/>
      </c:catAx>
      <c:valAx>
        <c:axId val="148519552"/>
        <c:scaling>
          <c:orientation val="minMax"/>
        </c:scaling>
        <c:axPos val="l"/>
        <c:majorGridlines/>
        <c:numFmt formatCode="0.00%" sourceLinked="0"/>
        <c:tickLblPos val="nextTo"/>
        <c:crossAx val="148518016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delete val="1"/>
            </c:dLbl>
            <c:dLblPos val="ctr"/>
            <c:showVal val="1"/>
            <c:showCatName val="1"/>
            <c:showPercent val="1"/>
            <c:separator>
</c:separator>
            <c:showLeaderLines val="1"/>
          </c:dLbls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sexo'!$B$1:$B$3</c:f>
              <c:numCache>
                <c:formatCode>General</c:formatCode>
                <c:ptCount val="3"/>
                <c:pt idx="1">
                  <c:v>544</c:v>
                </c:pt>
                <c:pt idx="2">
                  <c:v>536</c:v>
                </c:pt>
              </c:numCache>
            </c:numRef>
          </c:val>
        </c:ser>
        <c:ser>
          <c:idx val="1"/>
          <c:order val="1"/>
          <c:cat>
            <c:strRef>
              <c:f>'Por sexo'!$A$1:$A$3</c:f>
              <c:strCache>
                <c:ptCount val="3"/>
                <c:pt idx="0">
                  <c:v>Sexo</c:v>
                </c:pt>
                <c:pt idx="1">
                  <c:v>Feminino</c:v>
                </c:pt>
                <c:pt idx="2">
                  <c:v>Masculino</c:v>
                </c:pt>
              </c:strCache>
            </c:strRef>
          </c:cat>
          <c:val>
            <c:numRef>
              <c:f>'Por sexo'!$C$1:$C$3</c:f>
              <c:numCache>
                <c:formatCode>0.0000</c:formatCode>
                <c:ptCount val="3"/>
                <c:pt idx="1">
                  <c:v>0.50370370370370354</c:v>
                </c:pt>
                <c:pt idx="2">
                  <c:v>0.49629629629629635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Estudantes
409</a:t>
                    </a:r>
                  </a:p>
                  <a:p>
                    <a:r>
                      <a:rPr lang="en-US"/>
                      <a:t>33,14%</a:t>
                    </a:r>
                  </a:p>
                </c:rich>
              </c:tx>
              <c:dLblPos val="bestFit"/>
            </c:dLbl>
            <c:dLbl>
              <c:idx val="1"/>
              <c:layout>
                <c:manualLayout>
                  <c:x val="0.12425678040245026"/>
                  <c:y val="-0.18535979877515321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Efetivo
783</a:t>
                    </a:r>
                  </a:p>
                  <a:p>
                    <a:r>
                      <a:rPr lang="en-US"/>
                      <a:t>63,45%</a:t>
                    </a:r>
                  </a:p>
                </c:rich>
              </c:tx>
              <c:dLblPos val="bestFit"/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Institucional
42</a:t>
                    </a:r>
                  </a:p>
                  <a:p>
                    <a:r>
                      <a:rPr lang="en-US"/>
                      <a:t>3,41%</a:t>
                    </a:r>
                  </a:p>
                </c:rich>
              </c:tx>
              <c:dLblPos val="bestFit"/>
            </c:dLbl>
            <c:showVal val="1"/>
            <c:showCatName val="1"/>
            <c:separator>
</c:separator>
            <c:showLeaderLines val="1"/>
          </c:dLbls>
          <c:cat>
            <c:strRef>
              <c:f>'Por categoria'!$A$2:$A$4</c:f>
              <c:strCache>
                <c:ptCount val="3"/>
                <c:pt idx="0">
                  <c:v>Estudantes</c:v>
                </c:pt>
                <c:pt idx="1">
                  <c:v>Efetivo</c:v>
                </c:pt>
                <c:pt idx="2">
                  <c:v>Institucional</c:v>
                </c:pt>
              </c:strCache>
            </c:strRef>
          </c:cat>
          <c:val>
            <c:numRef>
              <c:f>'Por categoria'!$B$2:$B$4</c:f>
              <c:numCache>
                <c:formatCode>General</c:formatCode>
                <c:ptCount val="3"/>
                <c:pt idx="0">
                  <c:v>431</c:v>
                </c:pt>
                <c:pt idx="1">
                  <c:v>649</c:v>
                </c:pt>
                <c:pt idx="2">
                  <c:v>36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cat>
            <c:strRef>
              <c:f>Titulação!$A$2:$A$5</c:f>
              <c:strCache>
                <c:ptCount val="4"/>
                <c:pt idx="0">
                  <c:v>Graduação </c:v>
                </c:pt>
                <c:pt idx="1">
                  <c:v>Especialista </c:v>
                </c:pt>
                <c:pt idx="2">
                  <c:v>Mestre</c:v>
                </c:pt>
                <c:pt idx="3">
                  <c:v>Doutor</c:v>
                </c:pt>
              </c:strCache>
            </c:strRef>
          </c:cat>
          <c:val>
            <c:numRef>
              <c:f>Titulação!$B$2:$B$5</c:f>
              <c:numCache>
                <c:formatCode>General</c:formatCode>
                <c:ptCount val="4"/>
                <c:pt idx="0">
                  <c:v>268</c:v>
                </c:pt>
                <c:pt idx="1">
                  <c:v>56</c:v>
                </c:pt>
                <c:pt idx="2">
                  <c:v>200</c:v>
                </c:pt>
                <c:pt idx="3">
                  <c:v>125</c:v>
                </c:pt>
              </c:numCache>
            </c:numRef>
          </c:val>
        </c:ser>
        <c:axId val="149499264"/>
        <c:axId val="149075072"/>
      </c:barChart>
      <c:catAx>
        <c:axId val="149499264"/>
        <c:scaling>
          <c:orientation val="minMax"/>
        </c:scaling>
        <c:axPos val="b"/>
        <c:numFmt formatCode="General" sourceLinked="1"/>
        <c:tickLblPos val="nextTo"/>
        <c:crossAx val="149075072"/>
        <c:crosses val="autoZero"/>
        <c:auto val="1"/>
        <c:lblAlgn val="ctr"/>
        <c:lblOffset val="100"/>
      </c:catAx>
      <c:valAx>
        <c:axId val="149075072"/>
        <c:scaling>
          <c:orientation val="minMax"/>
        </c:scaling>
        <c:axPos val="l"/>
        <c:majorGridlines/>
        <c:numFmt formatCode="General" sourceLinked="1"/>
        <c:tickLblPos val="nextTo"/>
        <c:crossAx val="149499264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(2)'!$B$1</c:f>
              <c:strCache>
                <c:ptCount val="1"/>
                <c:pt idx="0">
                  <c:v>N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(2)'!$B$2:$B$5</c:f>
              <c:numCache>
                <c:formatCode>General</c:formatCode>
                <c:ptCount val="4"/>
                <c:pt idx="0">
                  <c:v>56</c:v>
                </c:pt>
                <c:pt idx="1">
                  <c:v>125</c:v>
                </c:pt>
                <c:pt idx="2">
                  <c:v>200</c:v>
                </c:pt>
                <c:pt idx="3">
                  <c:v>268</c:v>
                </c:pt>
              </c:numCache>
            </c:numRef>
          </c:val>
        </c:ser>
        <c:ser>
          <c:idx val="1"/>
          <c:order val="1"/>
          <c:tx>
            <c:strRef>
              <c:f>'Titulação (2)'!$C$1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'Titulação (2)'!$A$2:$A$5</c:f>
              <c:strCache>
                <c:ptCount val="4"/>
                <c:pt idx="0">
                  <c:v>Especialista </c:v>
                </c:pt>
                <c:pt idx="1">
                  <c:v>Doutor</c:v>
                </c:pt>
                <c:pt idx="2">
                  <c:v>Mestre</c:v>
                </c:pt>
                <c:pt idx="3">
                  <c:v>Graduação </c:v>
                </c:pt>
              </c:strCache>
            </c:strRef>
          </c:cat>
          <c:val>
            <c:numRef>
              <c:f>'Titulação (2)'!$C$2:$C$5</c:f>
              <c:numCache>
                <c:formatCode>0.0000</c:formatCode>
                <c:ptCount val="4"/>
                <c:pt idx="0">
                  <c:v>8.6286594761171009E-2</c:v>
                </c:pt>
                <c:pt idx="1">
                  <c:v>0.19260400616332821</c:v>
                </c:pt>
                <c:pt idx="2">
                  <c:v>0.30816640986132532</c:v>
                </c:pt>
                <c:pt idx="3">
                  <c:v>0.41294298921417744</c:v>
                </c:pt>
              </c:numCache>
            </c:numRef>
          </c:val>
        </c:ser>
        <c:axId val="149521920"/>
        <c:axId val="149523456"/>
      </c:barChart>
      <c:catAx>
        <c:axId val="149521920"/>
        <c:scaling>
          <c:orientation val="minMax"/>
        </c:scaling>
        <c:axPos val="b"/>
        <c:numFmt formatCode="General" sourceLinked="1"/>
        <c:tickLblPos val="nextTo"/>
        <c:crossAx val="149523456"/>
        <c:crosses val="autoZero"/>
        <c:auto val="1"/>
        <c:lblAlgn val="ctr"/>
        <c:lblOffset val="100"/>
      </c:catAx>
      <c:valAx>
        <c:axId val="149523456"/>
        <c:scaling>
          <c:orientation val="minMax"/>
        </c:scaling>
        <c:axPos val="l"/>
        <c:majorGridlines/>
        <c:numFmt formatCode="General" sourceLinked="1"/>
        <c:tickLblPos val="nextTo"/>
        <c:crossAx val="149521920"/>
        <c:crosses val="autoZero"/>
        <c:crossBetween val="between"/>
      </c:valAx>
    </c:plotArea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região'!$B$23:$B$24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região'!$B$25:$B$29</c:f>
              <c:numCache>
                <c:formatCode>General</c:formatCode>
                <c:ptCount val="5"/>
                <c:pt idx="0">
                  <c:v>15</c:v>
                </c:pt>
                <c:pt idx="1">
                  <c:v>35</c:v>
                </c:pt>
                <c:pt idx="2">
                  <c:v>29</c:v>
                </c:pt>
                <c:pt idx="3">
                  <c:v>101</c:v>
                </c:pt>
                <c:pt idx="4">
                  <c:v>88</c:v>
                </c:pt>
              </c:numCache>
            </c:numRef>
          </c:val>
        </c:ser>
        <c:ser>
          <c:idx val="1"/>
          <c:order val="1"/>
          <c:tx>
            <c:strRef>
              <c:f>'Titulação região'!$C$23:$C$24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região'!$C$25:$C$29</c:f>
              <c:numCache>
                <c:formatCode>General</c:formatCode>
                <c:ptCount val="5"/>
                <c:pt idx="0">
                  <c:v>7</c:v>
                </c:pt>
                <c:pt idx="1">
                  <c:v>11</c:v>
                </c:pt>
                <c:pt idx="2">
                  <c:v>10</c:v>
                </c:pt>
                <c:pt idx="3">
                  <c:v>15</c:v>
                </c:pt>
                <c:pt idx="4">
                  <c:v>13</c:v>
                </c:pt>
              </c:numCache>
            </c:numRef>
          </c:val>
        </c:ser>
        <c:ser>
          <c:idx val="2"/>
          <c:order val="2"/>
          <c:tx>
            <c:strRef>
              <c:f>'Titulação região'!$D$23:$D$24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região'!$D$25:$D$29</c:f>
              <c:numCache>
                <c:formatCode>General</c:formatCode>
                <c:ptCount val="5"/>
                <c:pt idx="0">
                  <c:v>4</c:v>
                </c:pt>
                <c:pt idx="1">
                  <c:v>33</c:v>
                </c:pt>
                <c:pt idx="2">
                  <c:v>26</c:v>
                </c:pt>
                <c:pt idx="3">
                  <c:v>61</c:v>
                </c:pt>
                <c:pt idx="4">
                  <c:v>76</c:v>
                </c:pt>
              </c:numCache>
            </c:numRef>
          </c:val>
        </c:ser>
        <c:ser>
          <c:idx val="3"/>
          <c:order val="3"/>
          <c:tx>
            <c:strRef>
              <c:f>'Titulação região'!$E$23:$E$24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região'!$A$25:$A$29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região'!$E$25:$E$29</c:f>
              <c:numCache>
                <c:formatCode>General</c:formatCode>
                <c:ptCount val="5"/>
                <c:pt idx="0">
                  <c:v>4</c:v>
                </c:pt>
                <c:pt idx="1">
                  <c:v>15</c:v>
                </c:pt>
                <c:pt idx="2">
                  <c:v>19</c:v>
                </c:pt>
                <c:pt idx="3">
                  <c:v>51</c:v>
                </c:pt>
                <c:pt idx="4">
                  <c:v>36</c:v>
                </c:pt>
              </c:numCache>
            </c:numRef>
          </c:val>
        </c:ser>
        <c:axId val="149551744"/>
        <c:axId val="149627264"/>
      </c:barChart>
      <c:catAx>
        <c:axId val="149551744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600"/>
            </a:pPr>
            <a:endParaRPr lang="pt-BR"/>
          </a:p>
        </c:txPr>
        <c:crossAx val="149627264"/>
        <c:crosses val="autoZero"/>
        <c:auto val="1"/>
        <c:lblAlgn val="ctr"/>
        <c:lblOffset val="100"/>
      </c:catAx>
      <c:valAx>
        <c:axId val="149627264"/>
        <c:scaling>
          <c:orientation val="minMax"/>
        </c:scaling>
        <c:axPos val="l"/>
        <c:majorGridlines/>
        <c:numFmt formatCode="General" sourceLinked="1"/>
        <c:tickLblPos val="nextTo"/>
        <c:crossAx val="14955174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Plan1!$B$11</c:f>
              <c:strCache>
                <c:ptCount val="1"/>
                <c:pt idx="0">
                  <c:v>Graduado</c:v>
                </c:pt>
              </c:strCache>
            </c:strRef>
          </c:tx>
          <c:cat>
            <c:strRef>
              <c:f>Plan1!$A$12:$A$18</c:f>
              <c:strCache>
                <c:ptCount val="7"/>
                <c:pt idx="0">
                  <c:v>Região</c:v>
                </c:pt>
                <c:pt idx="1">
                  <c:v>Centro Oeste</c:v>
                </c:pt>
                <c:pt idx="2">
                  <c:v>Norte</c:v>
                </c:pt>
                <c:pt idx="3">
                  <c:v>Nordeste</c:v>
                </c:pt>
                <c:pt idx="4">
                  <c:v>Sul</c:v>
                </c:pt>
                <c:pt idx="5">
                  <c:v>Sudeste</c:v>
                </c:pt>
                <c:pt idx="6">
                  <c:v>Total</c:v>
                </c:pt>
              </c:strCache>
            </c:strRef>
          </c:cat>
          <c:val>
            <c:numRef>
              <c:f>Plan1!$B$12:$B$18</c:f>
              <c:numCache>
                <c:formatCode>General</c:formatCode>
                <c:ptCount val="7"/>
                <c:pt idx="0">
                  <c:v>0</c:v>
                </c:pt>
                <c:pt idx="1">
                  <c:v>14</c:v>
                </c:pt>
                <c:pt idx="2">
                  <c:v>3</c:v>
                </c:pt>
                <c:pt idx="3">
                  <c:v>35</c:v>
                </c:pt>
                <c:pt idx="4">
                  <c:v>7</c:v>
                </c:pt>
                <c:pt idx="5">
                  <c:v>29</c:v>
                </c:pt>
                <c:pt idx="6">
                  <c:v>88</c:v>
                </c:pt>
              </c:numCache>
            </c:numRef>
          </c:val>
        </c:ser>
        <c:ser>
          <c:idx val="1"/>
          <c:order val="1"/>
          <c:tx>
            <c:strRef>
              <c:f>Plan1!$C$11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Plan1!$A$12:$A$18</c:f>
              <c:strCache>
                <c:ptCount val="7"/>
                <c:pt idx="0">
                  <c:v>Região</c:v>
                </c:pt>
                <c:pt idx="1">
                  <c:v>Centro Oeste</c:v>
                </c:pt>
                <c:pt idx="2">
                  <c:v>Norte</c:v>
                </c:pt>
                <c:pt idx="3">
                  <c:v>Nordeste</c:v>
                </c:pt>
                <c:pt idx="4">
                  <c:v>Sul</c:v>
                </c:pt>
                <c:pt idx="5">
                  <c:v>Sudeste</c:v>
                </c:pt>
                <c:pt idx="6">
                  <c:v>Total</c:v>
                </c:pt>
              </c:strCache>
            </c:strRef>
          </c:cat>
          <c:val>
            <c:numRef>
              <c:f>Plan1!$C$12:$C$18</c:f>
              <c:numCache>
                <c:formatCode>General</c:formatCode>
                <c:ptCount val="7"/>
                <c:pt idx="0">
                  <c:v>0</c:v>
                </c:pt>
                <c:pt idx="1">
                  <c:v>10</c:v>
                </c:pt>
                <c:pt idx="2">
                  <c:v>0</c:v>
                </c:pt>
                <c:pt idx="3">
                  <c:v>11</c:v>
                </c:pt>
                <c:pt idx="4">
                  <c:v>18</c:v>
                </c:pt>
                <c:pt idx="5">
                  <c:v>42</c:v>
                </c:pt>
                <c:pt idx="6">
                  <c:v>81</c:v>
                </c:pt>
              </c:numCache>
            </c:numRef>
          </c:val>
        </c:ser>
        <c:ser>
          <c:idx val="2"/>
          <c:order val="2"/>
          <c:tx>
            <c:strRef>
              <c:f>Plan1!$D$11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Plan1!$A$12:$A$18</c:f>
              <c:strCache>
                <c:ptCount val="7"/>
                <c:pt idx="0">
                  <c:v>Região</c:v>
                </c:pt>
                <c:pt idx="1">
                  <c:v>Centro Oeste</c:v>
                </c:pt>
                <c:pt idx="2">
                  <c:v>Norte</c:v>
                </c:pt>
                <c:pt idx="3">
                  <c:v>Nordeste</c:v>
                </c:pt>
                <c:pt idx="4">
                  <c:v>Sul</c:v>
                </c:pt>
                <c:pt idx="5">
                  <c:v>Sudeste</c:v>
                </c:pt>
                <c:pt idx="6">
                  <c:v>Total</c:v>
                </c:pt>
              </c:strCache>
            </c:strRef>
          </c:cat>
          <c:val>
            <c:numRef>
              <c:f>Plan1!$D$12:$D$18</c:f>
              <c:numCache>
                <c:formatCode>General</c:formatCode>
                <c:ptCount val="7"/>
                <c:pt idx="0">
                  <c:v>0</c:v>
                </c:pt>
                <c:pt idx="1">
                  <c:v>4</c:v>
                </c:pt>
                <c:pt idx="2">
                  <c:v>2</c:v>
                </c:pt>
                <c:pt idx="3">
                  <c:v>18</c:v>
                </c:pt>
                <c:pt idx="4">
                  <c:v>32</c:v>
                </c:pt>
                <c:pt idx="5">
                  <c:v>60</c:v>
                </c:pt>
                <c:pt idx="6">
                  <c:v>116</c:v>
                </c:pt>
              </c:numCache>
            </c:numRef>
          </c:val>
        </c:ser>
        <c:ser>
          <c:idx val="3"/>
          <c:order val="3"/>
          <c:tx>
            <c:strRef>
              <c:f>Plan1!$E$11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Plan1!$A$12:$A$18</c:f>
              <c:strCache>
                <c:ptCount val="7"/>
                <c:pt idx="0">
                  <c:v>Região</c:v>
                </c:pt>
                <c:pt idx="1">
                  <c:v>Centro Oeste</c:v>
                </c:pt>
                <c:pt idx="2">
                  <c:v>Norte</c:v>
                </c:pt>
                <c:pt idx="3">
                  <c:v>Nordeste</c:v>
                </c:pt>
                <c:pt idx="4">
                  <c:v>Sul</c:v>
                </c:pt>
                <c:pt idx="5">
                  <c:v>Sudeste</c:v>
                </c:pt>
                <c:pt idx="6">
                  <c:v>Total</c:v>
                </c:pt>
              </c:strCache>
            </c:strRef>
          </c:cat>
          <c:val>
            <c:numRef>
              <c:f>Plan1!$E$12:$E$18</c:f>
              <c:numCache>
                <c:formatCode>General</c:formatCode>
                <c:ptCount val="7"/>
                <c:pt idx="0">
                  <c:v>0</c:v>
                </c:pt>
                <c:pt idx="1">
                  <c:v>4</c:v>
                </c:pt>
                <c:pt idx="2">
                  <c:v>1</c:v>
                </c:pt>
                <c:pt idx="3">
                  <c:v>9</c:v>
                </c:pt>
                <c:pt idx="4">
                  <c:v>13</c:v>
                </c:pt>
                <c:pt idx="5">
                  <c:v>13</c:v>
                </c:pt>
                <c:pt idx="6">
                  <c:v>40</c:v>
                </c:pt>
              </c:numCache>
            </c:numRef>
          </c:val>
        </c:ser>
        <c:ser>
          <c:idx val="4"/>
          <c:order val="4"/>
          <c:tx>
            <c:strRef>
              <c:f>Plan1!$F$11</c:f>
              <c:strCache>
                <c:ptCount val="1"/>
                <c:pt idx="0">
                  <c:v>Não Informado</c:v>
                </c:pt>
              </c:strCache>
            </c:strRef>
          </c:tx>
          <c:cat>
            <c:strRef>
              <c:f>Plan1!$A$12:$A$18</c:f>
              <c:strCache>
                <c:ptCount val="7"/>
                <c:pt idx="0">
                  <c:v>Região</c:v>
                </c:pt>
                <c:pt idx="1">
                  <c:v>Centro Oeste</c:v>
                </c:pt>
                <c:pt idx="2">
                  <c:v>Norte</c:v>
                </c:pt>
                <c:pt idx="3">
                  <c:v>Nordeste</c:v>
                </c:pt>
                <c:pt idx="4">
                  <c:v>Sul</c:v>
                </c:pt>
                <c:pt idx="5">
                  <c:v>Sudeste</c:v>
                </c:pt>
                <c:pt idx="6">
                  <c:v>Total</c:v>
                </c:pt>
              </c:strCache>
            </c:strRef>
          </c:cat>
          <c:val>
            <c:numRef>
              <c:f>Plan1!$F$12:$F$18</c:f>
              <c:numCache>
                <c:formatCode>General</c:formatCode>
                <c:ptCount val="7"/>
                <c:pt idx="0">
                  <c:v>0</c:v>
                </c:pt>
                <c:pt idx="1">
                  <c:v>4</c:v>
                </c:pt>
                <c:pt idx="2">
                  <c:v>0</c:v>
                </c:pt>
                <c:pt idx="3">
                  <c:v>5</c:v>
                </c:pt>
                <c:pt idx="4">
                  <c:v>5</c:v>
                </c:pt>
                <c:pt idx="5">
                  <c:v>11</c:v>
                </c:pt>
                <c:pt idx="6">
                  <c:v>25</c:v>
                </c:pt>
              </c:numCache>
            </c:numRef>
          </c:val>
        </c:ser>
        <c:axId val="123790080"/>
        <c:axId val="123791616"/>
      </c:barChart>
      <c:catAx>
        <c:axId val="123790080"/>
        <c:scaling>
          <c:orientation val="minMax"/>
        </c:scaling>
        <c:axPos val="b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pt-BR"/>
          </a:p>
        </c:txPr>
        <c:crossAx val="123791616"/>
        <c:crosses val="autoZero"/>
        <c:auto val="1"/>
        <c:lblAlgn val="ctr"/>
        <c:lblOffset val="100"/>
      </c:catAx>
      <c:valAx>
        <c:axId val="123791616"/>
        <c:scaling>
          <c:orientation val="minMax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pt-BR"/>
          </a:p>
        </c:txPr>
        <c:crossAx val="123790080"/>
        <c:crosses val="autoZero"/>
        <c:crossBetween val="between"/>
      </c:valAx>
    </c:plotArea>
    <c:legend>
      <c:legendPos val="r"/>
      <c:txPr>
        <a:bodyPr/>
        <a:lstStyle/>
        <a:p>
          <a:pPr>
            <a:defRPr sz="1000">
              <a:solidFill>
                <a:schemeClr val="bg1"/>
              </a:solidFill>
            </a:defRPr>
          </a:pPr>
          <a:endParaRPr lang="pt-BR"/>
        </a:p>
      </c:txPr>
    </c:legend>
    <c:plotVisOnly val="1"/>
  </c:chart>
  <c:externalData r:id="rId1"/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'Titulação região'!$B$34:$B$35</c:f>
              <c:strCache>
                <c:ptCount val="1"/>
                <c:pt idx="0">
                  <c:v>Graduaçao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região'!$B$36:$B$40</c:f>
              <c:numCache>
                <c:formatCode>0.00%</c:formatCode>
                <c:ptCount val="5"/>
                <c:pt idx="0">
                  <c:v>0.5</c:v>
                </c:pt>
                <c:pt idx="1">
                  <c:v>0.37234042553191488</c:v>
                </c:pt>
                <c:pt idx="2">
                  <c:v>0.34523809523809534</c:v>
                </c:pt>
                <c:pt idx="3">
                  <c:v>0.44298245614035087</c:v>
                </c:pt>
                <c:pt idx="4">
                  <c:v>0.41314553990610325</c:v>
                </c:pt>
              </c:numCache>
            </c:numRef>
          </c:val>
        </c:ser>
        <c:ser>
          <c:idx val="1"/>
          <c:order val="1"/>
          <c:tx>
            <c:strRef>
              <c:f>'Titulação região'!$C$34:$C$35</c:f>
              <c:strCache>
                <c:ptCount val="1"/>
                <c:pt idx="0">
                  <c:v>Especialista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região'!$C$36:$C$40</c:f>
              <c:numCache>
                <c:formatCode>0.00%</c:formatCode>
                <c:ptCount val="5"/>
                <c:pt idx="0">
                  <c:v>0.23333333333333345</c:v>
                </c:pt>
                <c:pt idx="1">
                  <c:v>0.11702127659574468</c:v>
                </c:pt>
                <c:pt idx="2">
                  <c:v>0.1190476190476191</c:v>
                </c:pt>
                <c:pt idx="3">
                  <c:v>6.5789473684210523E-2</c:v>
                </c:pt>
                <c:pt idx="4">
                  <c:v>6.1032863849765313E-2</c:v>
                </c:pt>
              </c:numCache>
            </c:numRef>
          </c:val>
        </c:ser>
        <c:ser>
          <c:idx val="2"/>
          <c:order val="2"/>
          <c:tx>
            <c:strRef>
              <c:f>'Titulação região'!$D$34:$D$35</c:f>
              <c:strCache>
                <c:ptCount val="1"/>
                <c:pt idx="0">
                  <c:v>Mestre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região'!$D$36:$D$40</c:f>
              <c:numCache>
                <c:formatCode>0.00%</c:formatCode>
                <c:ptCount val="5"/>
                <c:pt idx="0">
                  <c:v>0.13333333333333341</c:v>
                </c:pt>
                <c:pt idx="1">
                  <c:v>0.35106382978723427</c:v>
                </c:pt>
                <c:pt idx="2">
                  <c:v>0.30952380952380992</c:v>
                </c:pt>
                <c:pt idx="3">
                  <c:v>0.26754385964912275</c:v>
                </c:pt>
                <c:pt idx="4">
                  <c:v>0.35680751173708947</c:v>
                </c:pt>
              </c:numCache>
            </c:numRef>
          </c:val>
        </c:ser>
        <c:ser>
          <c:idx val="3"/>
          <c:order val="3"/>
          <c:tx>
            <c:strRef>
              <c:f>'Titulação região'!$E$34:$E$35</c:f>
              <c:strCache>
                <c:ptCount val="1"/>
                <c:pt idx="0">
                  <c:v>Doutor</c:v>
                </c:pt>
              </c:strCache>
            </c:strRef>
          </c:tx>
          <c:cat>
            <c:strRef>
              <c:f>'Titulação região'!$A$36:$A$40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'Titulação região'!$E$36:$E$40</c:f>
              <c:numCache>
                <c:formatCode>0.00%</c:formatCode>
                <c:ptCount val="5"/>
                <c:pt idx="0">
                  <c:v>0.13333333333333341</c:v>
                </c:pt>
                <c:pt idx="1">
                  <c:v>0.1595744680851065</c:v>
                </c:pt>
                <c:pt idx="2">
                  <c:v>0.2261904761904763</c:v>
                </c:pt>
                <c:pt idx="3">
                  <c:v>0.22368421052631579</c:v>
                </c:pt>
                <c:pt idx="4">
                  <c:v>0.16901408450704247</c:v>
                </c:pt>
              </c:numCache>
            </c:numRef>
          </c:val>
        </c:ser>
        <c:axId val="149645952"/>
        <c:axId val="149660032"/>
      </c:barChart>
      <c:catAx>
        <c:axId val="149645952"/>
        <c:scaling>
          <c:orientation val="minMax"/>
        </c:scaling>
        <c:axPos val="b"/>
        <c:numFmt formatCode="General" sourceLinked="1"/>
        <c:tickLblPos val="nextTo"/>
        <c:crossAx val="149660032"/>
        <c:crosses val="autoZero"/>
        <c:auto val="1"/>
        <c:lblAlgn val="ctr"/>
        <c:lblOffset val="100"/>
      </c:catAx>
      <c:valAx>
        <c:axId val="149660032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0.00%" sourceLinked="1"/>
        <c:tickLblPos val="nextTo"/>
        <c:crossAx val="14964595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plotArea>
      <c:layout/>
      <c:pieChart>
        <c:varyColors val="1"/>
        <c:ser>
          <c:idx val="0"/>
          <c:order val="0"/>
          <c:dLbls>
            <c:showVal val="1"/>
            <c:showCatName val="1"/>
            <c:showPercent val="1"/>
            <c:separator>
</c:separator>
            <c:showLeaderLines val="1"/>
          </c:dLbls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filiaçao!$B$3:$B$5</c:f>
              <c:numCache>
                <c:formatCode>General</c:formatCode>
                <c:ptCount val="3"/>
                <c:pt idx="0">
                  <c:v>276</c:v>
                </c:pt>
                <c:pt idx="1">
                  <c:v>580</c:v>
                </c:pt>
                <c:pt idx="2">
                  <c:v>260</c:v>
                </c:pt>
              </c:numCache>
            </c:numRef>
          </c:val>
        </c:ser>
        <c:ser>
          <c:idx val="1"/>
          <c:order val="1"/>
          <c:cat>
            <c:strRef>
              <c:f>filiaçao!$A$3:$A$5</c:f>
              <c:strCache>
                <c:ptCount val="3"/>
                <c:pt idx="0">
                  <c:v>Privada</c:v>
                </c:pt>
                <c:pt idx="1">
                  <c:v>Pública</c:v>
                </c:pt>
                <c:pt idx="2">
                  <c:v>Não informado</c:v>
                </c:pt>
              </c:strCache>
            </c:strRef>
          </c:cat>
          <c:val>
            <c:numRef>
              <c:f>filiaçao!$C$3:$C$5</c:f>
              <c:numCache>
                <c:formatCode>0.00%</c:formatCode>
                <c:ptCount val="3"/>
                <c:pt idx="0">
                  <c:v>0.24731182795698925</c:v>
                </c:pt>
                <c:pt idx="1">
                  <c:v>0.51971326164874554</c:v>
                </c:pt>
                <c:pt idx="2">
                  <c:v>0.23297491039426524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estado'!$B$35:$B$39</c:f>
              <c:numCache>
                <c:formatCode>General</c:formatCode>
                <c:ptCount val="5"/>
                <c:pt idx="0">
                  <c:v>22</c:v>
                </c:pt>
                <c:pt idx="1">
                  <c:v>32</c:v>
                </c:pt>
                <c:pt idx="2">
                  <c:v>23</c:v>
                </c:pt>
                <c:pt idx="3">
                  <c:v>95</c:v>
                </c:pt>
                <c:pt idx="4">
                  <c:v>104</c:v>
                </c:pt>
              </c:numCache>
            </c:numRef>
          </c:val>
        </c:ser>
        <c:ser>
          <c:idx val="1"/>
          <c:order val="1"/>
          <c:tx>
            <c:strRef>
              <c:f>'filiaçao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estado'!$C$35:$C$39</c:f>
              <c:numCache>
                <c:formatCode>General</c:formatCode>
                <c:ptCount val="5"/>
                <c:pt idx="0">
                  <c:v>14</c:v>
                </c:pt>
                <c:pt idx="1">
                  <c:v>102</c:v>
                </c:pt>
                <c:pt idx="2">
                  <c:v>100</c:v>
                </c:pt>
                <c:pt idx="3">
                  <c:v>159</c:v>
                </c:pt>
                <c:pt idx="4">
                  <c:v>205</c:v>
                </c:pt>
              </c:numCache>
            </c:numRef>
          </c:val>
        </c:ser>
        <c:ser>
          <c:idx val="2"/>
          <c:order val="2"/>
          <c:tx>
            <c:strRef>
              <c:f>'filiaçao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estado'!$D$35:$D$39</c:f>
              <c:numCache>
                <c:formatCode>General</c:formatCode>
                <c:ptCount val="5"/>
                <c:pt idx="0">
                  <c:v>12</c:v>
                </c:pt>
                <c:pt idx="1">
                  <c:v>21</c:v>
                </c:pt>
                <c:pt idx="2">
                  <c:v>11</c:v>
                </c:pt>
                <c:pt idx="3">
                  <c:v>142</c:v>
                </c:pt>
                <c:pt idx="4">
                  <c:v>74</c:v>
                </c:pt>
              </c:numCache>
            </c:numRef>
          </c:val>
        </c:ser>
        <c:axId val="149787008"/>
        <c:axId val="149788544"/>
      </c:barChart>
      <c:catAx>
        <c:axId val="14978700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1400"/>
            </a:pPr>
            <a:endParaRPr lang="pt-BR"/>
          </a:p>
        </c:txPr>
        <c:crossAx val="149788544"/>
        <c:crosses val="autoZero"/>
        <c:auto val="1"/>
        <c:lblAlgn val="ctr"/>
        <c:lblOffset val="100"/>
      </c:catAx>
      <c:valAx>
        <c:axId val="149788544"/>
        <c:scaling>
          <c:orientation val="minMax"/>
        </c:scaling>
        <c:axPos val="l"/>
        <c:majorGridlines/>
        <c:numFmt formatCode="General" sourceLinked="1"/>
        <c:tickLblPos val="nextTo"/>
        <c:crossAx val="14978700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'filiaçao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estado'!$I$35:$I$39</c:f>
              <c:numCache>
                <c:formatCode>0.00%</c:formatCode>
                <c:ptCount val="5"/>
                <c:pt idx="0">
                  <c:v>0.45833333333333326</c:v>
                </c:pt>
                <c:pt idx="1">
                  <c:v>0.20645161290322581</c:v>
                </c:pt>
                <c:pt idx="2">
                  <c:v>0.17164179104477614</c:v>
                </c:pt>
                <c:pt idx="3">
                  <c:v>0.23989898989898994</c:v>
                </c:pt>
                <c:pt idx="4">
                  <c:v>0.27154046997389064</c:v>
                </c:pt>
              </c:numCache>
            </c:numRef>
          </c:val>
        </c:ser>
        <c:ser>
          <c:idx val="1"/>
          <c:order val="1"/>
          <c:tx>
            <c:strRef>
              <c:f>'filiaçao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estado'!$J$35:$J$39</c:f>
              <c:numCache>
                <c:formatCode>0.00%</c:formatCode>
                <c:ptCount val="5"/>
                <c:pt idx="0">
                  <c:v>0.29166666666666696</c:v>
                </c:pt>
                <c:pt idx="1">
                  <c:v>0.65806451612903294</c:v>
                </c:pt>
                <c:pt idx="2">
                  <c:v>0.7462686567164184</c:v>
                </c:pt>
                <c:pt idx="3">
                  <c:v>0.40151515151515149</c:v>
                </c:pt>
                <c:pt idx="4">
                  <c:v>0.53524804177545648</c:v>
                </c:pt>
              </c:numCache>
            </c:numRef>
          </c:val>
        </c:ser>
        <c:ser>
          <c:idx val="2"/>
          <c:order val="2"/>
          <c:tx>
            <c:strRef>
              <c:f>'filiaçao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'filiaçao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'filiaçao por estado'!$K$35:$K$39</c:f>
              <c:numCache>
                <c:formatCode>0.00%</c:formatCode>
                <c:ptCount val="5"/>
                <c:pt idx="0">
                  <c:v>0.25</c:v>
                </c:pt>
                <c:pt idx="1">
                  <c:v>0.13548387096774195</c:v>
                </c:pt>
                <c:pt idx="2">
                  <c:v>8.208955223880593E-2</c:v>
                </c:pt>
                <c:pt idx="3">
                  <c:v>0.35858585858585884</c:v>
                </c:pt>
                <c:pt idx="4">
                  <c:v>0.19321148825065274</c:v>
                </c:pt>
              </c:numCache>
            </c:numRef>
          </c:val>
        </c:ser>
        <c:axId val="149822464"/>
        <c:axId val="149832448"/>
      </c:barChart>
      <c:catAx>
        <c:axId val="149822464"/>
        <c:scaling>
          <c:orientation val="minMax"/>
        </c:scaling>
        <c:axPos val="b"/>
        <c:numFmt formatCode="General" sourceLinked="1"/>
        <c:tickLblPos val="nextTo"/>
        <c:crossAx val="149832448"/>
        <c:crosses val="autoZero"/>
        <c:auto val="1"/>
        <c:lblAlgn val="ctr"/>
        <c:lblOffset val="100"/>
      </c:catAx>
      <c:valAx>
        <c:axId val="149832448"/>
        <c:scaling>
          <c:orientation val="minMax"/>
        </c:scaling>
        <c:axPos val="l"/>
        <c:majorGridlines/>
        <c:numFmt formatCode="0.00%" sourceLinked="1"/>
        <c:tickLblPos val="nextTo"/>
        <c:crossAx val="149822464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1"/>
  <c:chart>
    <c:autoTitleDeleted val="1"/>
    <c:plotArea>
      <c:layout/>
      <c:pieChart>
        <c:varyColors val="1"/>
        <c:ser>
          <c:idx val="0"/>
          <c:order val="0"/>
          <c:tx>
            <c:strRef>
              <c:f>area!$C$1</c:f>
              <c:strCache>
                <c:ptCount val="1"/>
                <c:pt idx="0">
                  <c:v>N</c:v>
                </c:pt>
              </c:strCache>
            </c:strRef>
          </c:tx>
          <c:dLbls>
            <c:dLbl>
              <c:idx val="0"/>
              <c:layout>
                <c:manualLayout>
                  <c:x val="-2.9189935206438679E-2"/>
                  <c:y val="-0.25815127091414458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1"/>
              <c:layout>
                <c:manualLayout>
                  <c:x val="-0.17670713035870544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dLbl>
              <c:idx val="2"/>
              <c:layout>
                <c:manualLayout>
                  <c:x val="0.13984230096238046"/>
                  <c:y val="1.0416666666666666E-2"/>
                </c:manualLayout>
              </c:layout>
              <c:dLblPos val="bestFit"/>
              <c:showVal val="1"/>
              <c:showCatName val="1"/>
              <c:showPercent val="1"/>
              <c:separator>
</c:separator>
            </c:dLbl>
            <c:showVal val="1"/>
            <c:showCatName val="1"/>
            <c:showPercent val="1"/>
            <c:separator>
</c:separator>
            <c:showLeaderLines val="1"/>
          </c:dLbls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area!$C$2:$C$4</c:f>
              <c:numCache>
                <c:formatCode>General</c:formatCode>
                <c:ptCount val="3"/>
                <c:pt idx="0">
                  <c:v>1063</c:v>
                </c:pt>
                <c:pt idx="1">
                  <c:v>15</c:v>
                </c:pt>
                <c:pt idx="2">
                  <c:v>38</c:v>
                </c:pt>
              </c:numCache>
            </c:numRef>
          </c:val>
        </c:ser>
        <c:ser>
          <c:idx val="1"/>
          <c:order val="1"/>
          <c:tx>
            <c:strRef>
              <c:f>area!$D$1</c:f>
              <c:strCache>
                <c:ptCount val="1"/>
                <c:pt idx="0">
                  <c:v>%</c:v>
                </c:pt>
              </c:strCache>
            </c:strRef>
          </c:tx>
          <c:cat>
            <c:strRef>
              <c:f>area!$B$2:$B$4</c:f>
              <c:strCache>
                <c:ptCount val="3"/>
                <c:pt idx="0">
                  <c:v>Educação Física</c:v>
                </c:pt>
                <c:pt idx="1">
                  <c:v>Outra Área</c:v>
                </c:pt>
                <c:pt idx="2">
                  <c:v>Não Informado</c:v>
                </c:pt>
              </c:strCache>
            </c:strRef>
          </c:cat>
          <c:val>
            <c:numRef>
              <c:f>area!$D$2:$D$4</c:f>
              <c:numCache>
                <c:formatCode>0.00%</c:formatCode>
                <c:ptCount val="3"/>
                <c:pt idx="0">
                  <c:v>0.95250896057347889</c:v>
                </c:pt>
                <c:pt idx="1">
                  <c:v>1.3440860215053847E-2</c:v>
                </c:pt>
                <c:pt idx="2">
                  <c:v>3.4050179211469592E-2</c:v>
                </c:pt>
              </c:numCache>
            </c:numRef>
          </c:val>
        </c:ser>
        <c:firstSliceAng val="0"/>
      </c:pieChart>
    </c:plotArea>
    <c:plotVisOnly val="1"/>
    <c:dispBlanksAs val="zero"/>
  </c:chart>
  <c:txPr>
    <a:bodyPr/>
    <a:lstStyle/>
    <a:p>
      <a:pPr>
        <a:defRPr sz="1800">
          <a:solidFill>
            <a:schemeClr val="bg1"/>
          </a:solidFill>
        </a:defRPr>
      </a:pPr>
      <a:endParaRPr lang="pt-BR"/>
    </a:p>
  </c:txPr>
  <c:externalData r:id="rId1"/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estado'!$B$33:$B$34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estado'!$B$35:$B$39</c:f>
              <c:numCache>
                <c:formatCode>General</c:formatCode>
                <c:ptCount val="5"/>
                <c:pt idx="0">
                  <c:v>46</c:v>
                </c:pt>
                <c:pt idx="1">
                  <c:v>143</c:v>
                </c:pt>
                <c:pt idx="2">
                  <c:v>129</c:v>
                </c:pt>
                <c:pt idx="3">
                  <c:v>375</c:v>
                </c:pt>
                <c:pt idx="4">
                  <c:v>370</c:v>
                </c:pt>
              </c:numCache>
            </c:numRef>
          </c:val>
        </c:ser>
        <c:ser>
          <c:idx val="1"/>
          <c:order val="1"/>
          <c:tx>
            <c:strRef>
              <c:f>'area por estado'!$C$33:$C$34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estado'!$C$35:$C$39</c:f>
              <c:numCache>
                <c:formatCode>General</c:formatCode>
                <c:ptCount val="5"/>
                <c:pt idx="0">
                  <c:v>1</c:v>
                </c:pt>
                <c:pt idx="1">
                  <c:v>0</c:v>
                </c:pt>
                <c:pt idx="2">
                  <c:v>3</c:v>
                </c:pt>
                <c:pt idx="3">
                  <c:v>3</c:v>
                </c:pt>
                <c:pt idx="4">
                  <c:v>8</c:v>
                </c:pt>
              </c:numCache>
            </c:numRef>
          </c:val>
        </c:ser>
        <c:ser>
          <c:idx val="2"/>
          <c:order val="2"/>
          <c:tx>
            <c:strRef>
              <c:f>'area por estado'!$D$33:$D$34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estado'!$A$35:$A$39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estado'!$D$35:$D$39</c:f>
              <c:numCache>
                <c:formatCode>General</c:formatCode>
                <c:ptCount val="5"/>
                <c:pt idx="0">
                  <c:v>1</c:v>
                </c:pt>
                <c:pt idx="1">
                  <c:v>11</c:v>
                </c:pt>
                <c:pt idx="2">
                  <c:v>1</c:v>
                </c:pt>
                <c:pt idx="3">
                  <c:v>19</c:v>
                </c:pt>
                <c:pt idx="4">
                  <c:v>6</c:v>
                </c:pt>
              </c:numCache>
            </c:numRef>
          </c:val>
        </c:ser>
        <c:axId val="154952832"/>
        <c:axId val="154954368"/>
      </c:barChart>
      <c:catAx>
        <c:axId val="154952832"/>
        <c:scaling>
          <c:orientation val="minMax"/>
        </c:scaling>
        <c:axPos val="b"/>
        <c:numFmt formatCode="General" sourceLinked="1"/>
        <c:tickLblPos val="nextTo"/>
        <c:crossAx val="154954368"/>
        <c:crosses val="autoZero"/>
        <c:auto val="1"/>
        <c:lblAlgn val="ctr"/>
        <c:lblOffset val="100"/>
      </c:catAx>
      <c:valAx>
        <c:axId val="154954368"/>
        <c:scaling>
          <c:orientation val="minMax"/>
        </c:scaling>
        <c:axPos val="l"/>
        <c:majorGridlines/>
        <c:numFmt formatCode="General" sourceLinked="1"/>
        <c:tickLblPos val="nextTo"/>
        <c:crossAx val="154952832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plotArea>
      <c:layout/>
      <c:barChart>
        <c:barDir val="col"/>
        <c:grouping val="clustered"/>
        <c:ser>
          <c:idx val="0"/>
          <c:order val="0"/>
          <c:tx>
            <c:strRef>
              <c:f>'area por estado'!$I$33:$I$34</c:f>
              <c:strCache>
                <c:ptCount val="1"/>
                <c:pt idx="0">
                  <c:v>Privada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estado'!$I$35:$I$39</c:f>
              <c:numCache>
                <c:formatCode>0.00%</c:formatCode>
                <c:ptCount val="5"/>
                <c:pt idx="0">
                  <c:v>0.9583333333333337</c:v>
                </c:pt>
                <c:pt idx="1">
                  <c:v>0.9285714285714286</c:v>
                </c:pt>
                <c:pt idx="2">
                  <c:v>0.96992481203007652</c:v>
                </c:pt>
                <c:pt idx="3">
                  <c:v>0.94458438287153657</c:v>
                </c:pt>
                <c:pt idx="4">
                  <c:v>0.96354166666666663</c:v>
                </c:pt>
              </c:numCache>
            </c:numRef>
          </c:val>
        </c:ser>
        <c:ser>
          <c:idx val="1"/>
          <c:order val="1"/>
          <c:tx>
            <c:strRef>
              <c:f>'area por estado'!$J$33:$J$34</c:f>
              <c:strCache>
                <c:ptCount val="1"/>
                <c:pt idx="0">
                  <c:v>Pública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estado'!$J$35:$J$39</c:f>
              <c:numCache>
                <c:formatCode>0.00%</c:formatCode>
                <c:ptCount val="5"/>
                <c:pt idx="0">
                  <c:v>2.0833333333333356E-2</c:v>
                </c:pt>
                <c:pt idx="1">
                  <c:v>0</c:v>
                </c:pt>
                <c:pt idx="2">
                  <c:v>2.2556390977443611E-2</c:v>
                </c:pt>
                <c:pt idx="3">
                  <c:v>7.5566750629722963E-3</c:v>
                </c:pt>
                <c:pt idx="4">
                  <c:v>2.0833333333333356E-2</c:v>
                </c:pt>
              </c:numCache>
            </c:numRef>
          </c:val>
        </c:ser>
        <c:ser>
          <c:idx val="2"/>
          <c:order val="2"/>
          <c:tx>
            <c:strRef>
              <c:f>'area por estado'!$K$33:$K$34</c:f>
              <c:strCache>
                <c:ptCount val="1"/>
                <c:pt idx="0">
                  <c:v>Não Informada</c:v>
                </c:pt>
              </c:strCache>
            </c:strRef>
          </c:tx>
          <c:cat>
            <c:strRef>
              <c:f>'area por estado'!$H$35:$H$39</c:f>
              <c:strCache>
                <c:ptCount val="5"/>
                <c:pt idx="0">
                  <c:v>Norte</c:v>
                </c:pt>
                <c:pt idx="1">
                  <c:v>Nordeste</c:v>
                </c:pt>
                <c:pt idx="2">
                  <c:v>Centro-oeste</c:v>
                </c:pt>
                <c:pt idx="3">
                  <c:v>Sudeste</c:v>
                </c:pt>
                <c:pt idx="4">
                  <c:v>Sul</c:v>
                </c:pt>
              </c:strCache>
            </c:strRef>
          </c:cat>
          <c:val>
            <c:numRef>
              <c:f>'area por estado'!$K$35:$K$39</c:f>
              <c:numCache>
                <c:formatCode>0.00%</c:formatCode>
                <c:ptCount val="5"/>
                <c:pt idx="0">
                  <c:v>2.0833333333333356E-2</c:v>
                </c:pt>
                <c:pt idx="1">
                  <c:v>7.1428571428571425E-2</c:v>
                </c:pt>
                <c:pt idx="2">
                  <c:v>7.5187969924812095E-3</c:v>
                </c:pt>
                <c:pt idx="3">
                  <c:v>4.7858942065491177E-2</c:v>
                </c:pt>
                <c:pt idx="4">
                  <c:v>1.5625E-2</c:v>
                </c:pt>
              </c:numCache>
            </c:numRef>
          </c:val>
        </c:ser>
        <c:axId val="154981120"/>
        <c:axId val="154982656"/>
      </c:barChart>
      <c:catAx>
        <c:axId val="154981120"/>
        <c:scaling>
          <c:orientation val="minMax"/>
        </c:scaling>
        <c:axPos val="b"/>
        <c:numFmt formatCode="General" sourceLinked="1"/>
        <c:tickLblPos val="nextTo"/>
        <c:crossAx val="154982656"/>
        <c:crosses val="autoZero"/>
        <c:auto val="1"/>
        <c:lblAlgn val="ctr"/>
        <c:lblOffset val="100"/>
      </c:catAx>
      <c:valAx>
        <c:axId val="154982656"/>
        <c:scaling>
          <c:orientation val="minMax"/>
        </c:scaling>
        <c:axPos val="l"/>
        <c:majorGridlines/>
        <c:numFmt formatCode="0.00%" sourceLinked="1"/>
        <c:tickLblPos val="nextTo"/>
        <c:crossAx val="154981120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1200">
          <a:solidFill>
            <a:schemeClr val="bg1"/>
          </a:solidFill>
        </a:defRPr>
      </a:pPr>
      <a:endParaRPr lang="pt-BR"/>
    </a:p>
  </c:txPr>
  <c:externalData r:id="rId1"/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style val="41"/>
  <c:chart>
    <c:plotArea>
      <c:layout>
        <c:manualLayout>
          <c:layoutTarget val="inner"/>
          <c:xMode val="edge"/>
          <c:yMode val="edge"/>
          <c:x val="5.8402888252404993E-2"/>
          <c:y val="1.673394263472373E-2"/>
          <c:w val="0.88873390158069354"/>
          <c:h val="0.8246294519426467"/>
        </c:manualLayout>
      </c:layout>
      <c:barChart>
        <c:barDir val="col"/>
        <c:grouping val="stacked"/>
        <c:varyColors val="1"/>
        <c:ser>
          <c:idx val="0"/>
          <c:order val="0"/>
          <c:spPr>
            <a:solidFill>
              <a:schemeClr val="bg2"/>
            </a:solidFill>
            <a:ln w="3175"/>
            <a:scene3d>
              <a:camera prst="orthographicFront"/>
              <a:lightRig rig="soft" dir="tl">
                <a:rot lat="0" lon="0" rev="20100000"/>
              </a:lightRig>
            </a:scene3d>
            <a:sp3d prstMaterial="matte">
              <a:bevelT w="50800" h="50800"/>
            </a:sp3d>
          </c:spPr>
          <c:cat>
            <c:strRef>
              <c:f>'Sócios por estado'!$A$2:$A$29</c:f>
              <c:strCache>
                <c:ptCount val="28"/>
                <c:pt idx="0">
                  <c:v>AC</c:v>
                </c:pt>
                <c:pt idx="1">
                  <c:v>Al</c:v>
                </c:pt>
                <c:pt idx="2">
                  <c:v>AM</c:v>
                </c:pt>
                <c:pt idx="3">
                  <c:v>AP</c:v>
                </c:pt>
                <c:pt idx="4">
                  <c:v>BA</c:v>
                </c:pt>
                <c:pt idx="5">
                  <c:v>CE </c:v>
                </c:pt>
                <c:pt idx="6">
                  <c:v>DF</c:v>
                </c:pt>
                <c:pt idx="7">
                  <c:v>ES</c:v>
                </c:pt>
                <c:pt idx="8">
                  <c:v>GO</c:v>
                </c:pt>
                <c:pt idx="9">
                  <c:v>MA</c:v>
                </c:pt>
                <c:pt idx="10">
                  <c:v>MG</c:v>
                </c:pt>
                <c:pt idx="11">
                  <c:v>MS</c:v>
                </c:pt>
                <c:pt idx="12">
                  <c:v>MT</c:v>
                </c:pt>
                <c:pt idx="13">
                  <c:v>PA</c:v>
                </c:pt>
                <c:pt idx="14">
                  <c:v>PB</c:v>
                </c:pt>
                <c:pt idx="15">
                  <c:v>PE</c:v>
                </c:pt>
                <c:pt idx="16">
                  <c:v>PI</c:v>
                </c:pt>
                <c:pt idx="17">
                  <c:v>PR</c:v>
                </c:pt>
                <c:pt idx="18">
                  <c:v>RJ</c:v>
                </c:pt>
                <c:pt idx="19">
                  <c:v>RN</c:v>
                </c:pt>
                <c:pt idx="20">
                  <c:v>RO</c:v>
                </c:pt>
                <c:pt idx="21">
                  <c:v>RR</c:v>
                </c:pt>
                <c:pt idx="22">
                  <c:v>RS</c:v>
                </c:pt>
                <c:pt idx="23">
                  <c:v>SC</c:v>
                </c:pt>
                <c:pt idx="24">
                  <c:v>SE</c:v>
                </c:pt>
                <c:pt idx="25">
                  <c:v>SP</c:v>
                </c:pt>
                <c:pt idx="26">
                  <c:v>TO</c:v>
                </c:pt>
                <c:pt idx="27">
                  <c:v>EXT</c:v>
                </c:pt>
              </c:strCache>
            </c:strRef>
          </c:cat>
          <c:val>
            <c:numRef>
              <c:f>'Sócios por estado'!$B$2:$B$29</c:f>
              <c:numCache>
                <c:formatCode>General</c:formatCode>
                <c:ptCount val="28"/>
                <c:pt idx="0">
                  <c:v>3</c:v>
                </c:pt>
                <c:pt idx="1">
                  <c:v>6</c:v>
                </c:pt>
                <c:pt idx="2">
                  <c:v>8</c:v>
                </c:pt>
                <c:pt idx="3">
                  <c:v>17</c:v>
                </c:pt>
                <c:pt idx="4">
                  <c:v>109</c:v>
                </c:pt>
                <c:pt idx="5">
                  <c:v>10</c:v>
                </c:pt>
                <c:pt idx="6">
                  <c:v>35</c:v>
                </c:pt>
                <c:pt idx="7">
                  <c:v>98</c:v>
                </c:pt>
                <c:pt idx="8">
                  <c:v>99</c:v>
                </c:pt>
                <c:pt idx="9">
                  <c:v>32</c:v>
                </c:pt>
                <c:pt idx="10">
                  <c:v>118</c:v>
                </c:pt>
                <c:pt idx="11">
                  <c:v>6</c:v>
                </c:pt>
                <c:pt idx="12">
                  <c:v>39</c:v>
                </c:pt>
                <c:pt idx="13">
                  <c:v>18</c:v>
                </c:pt>
                <c:pt idx="14">
                  <c:v>22</c:v>
                </c:pt>
                <c:pt idx="15">
                  <c:v>58</c:v>
                </c:pt>
                <c:pt idx="16">
                  <c:v>2</c:v>
                </c:pt>
                <c:pt idx="17">
                  <c:v>84</c:v>
                </c:pt>
                <c:pt idx="18">
                  <c:v>97</c:v>
                </c:pt>
                <c:pt idx="19">
                  <c:v>51</c:v>
                </c:pt>
                <c:pt idx="20">
                  <c:v>1</c:v>
                </c:pt>
                <c:pt idx="21">
                  <c:v>0</c:v>
                </c:pt>
                <c:pt idx="22">
                  <c:v>104</c:v>
                </c:pt>
                <c:pt idx="23">
                  <c:v>67</c:v>
                </c:pt>
                <c:pt idx="24">
                  <c:v>7</c:v>
                </c:pt>
                <c:pt idx="25">
                  <c:v>136</c:v>
                </c:pt>
                <c:pt idx="26">
                  <c:v>5</c:v>
                </c:pt>
                <c:pt idx="27">
                  <c:v>2</c:v>
                </c:pt>
              </c:numCache>
            </c:numRef>
          </c:val>
        </c:ser>
        <c:gapWidth val="45"/>
        <c:axId val="154972544"/>
        <c:axId val="154974080"/>
      </c:barChart>
      <c:catAx>
        <c:axId val="154972544"/>
        <c:scaling>
          <c:orientation val="minMax"/>
        </c:scaling>
        <c:axPos val="b"/>
        <c:numFmt formatCode="General" sourceLinked="1"/>
        <c:majorTickMark val="cross"/>
        <c:tickLblPos val="low"/>
        <c:txPr>
          <a:bodyPr anchor="b" anchorCtr="0"/>
          <a:lstStyle/>
          <a:p>
            <a:pPr>
              <a:defRPr>
                <a:solidFill>
                  <a:sysClr val="windowText" lastClr="000000"/>
                </a:solidFill>
              </a:defRPr>
            </a:pPr>
            <a:endParaRPr lang="pt-BR"/>
          </a:p>
        </c:txPr>
        <c:crossAx val="154974080"/>
        <c:crosses val="autoZero"/>
        <c:auto val="1"/>
        <c:lblAlgn val="ctr"/>
        <c:lblOffset val="100"/>
      </c:catAx>
      <c:valAx>
        <c:axId val="154974080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bg1">
                      <a:lumMod val="50000"/>
                    </a:scheme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5400000" scaled="0"/>
              </a:gradFill>
            </a:ln>
          </c:spPr>
        </c:majorGridlines>
        <c:title/>
        <c:numFmt formatCode="General" sourceLinked="1"/>
        <c:tickLblPos val="nextTo"/>
        <c:txPr>
          <a:bodyPr/>
          <a:lstStyle/>
          <a:p>
            <a:pPr>
              <a:defRPr>
                <a:solidFill>
                  <a:sysClr val="windowText" lastClr="000000"/>
                </a:solidFill>
              </a:defRPr>
            </a:pPr>
            <a:endParaRPr lang="pt-BR"/>
          </a:p>
        </c:txPr>
        <c:crossAx val="154972544"/>
        <c:crosses val="autoZero"/>
        <c:crossBetween val="between"/>
      </c:valAx>
      <c:spPr>
        <a:noFill/>
        <a:ln w="12700"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spPr>
    <a:noFill/>
  </c:spPr>
  <c:externalData r:id="rId1"/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'[cbce em numeros.xls]Sócios por estado (2)'!$C$1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bg2"/>
            </a:solidFill>
          </c:spPr>
          <c:cat>
            <c:strRef>
              <c:f>'[cbce em numeros.xls]Sócios por estado (2)'!$A$2:$A$29</c:f>
              <c:strCache>
                <c:ptCount val="28"/>
                <c:pt idx="0">
                  <c:v>RR</c:v>
                </c:pt>
                <c:pt idx="1">
                  <c:v>RO</c:v>
                </c:pt>
                <c:pt idx="2">
                  <c:v>PI</c:v>
                </c:pt>
                <c:pt idx="3">
                  <c:v>EXT</c:v>
                </c:pt>
                <c:pt idx="4">
                  <c:v>AC</c:v>
                </c:pt>
                <c:pt idx="5">
                  <c:v>TO</c:v>
                </c:pt>
                <c:pt idx="6">
                  <c:v>Al</c:v>
                </c:pt>
                <c:pt idx="7">
                  <c:v>MS</c:v>
                </c:pt>
                <c:pt idx="8">
                  <c:v>SE</c:v>
                </c:pt>
                <c:pt idx="9">
                  <c:v>AM</c:v>
                </c:pt>
                <c:pt idx="10">
                  <c:v>CE </c:v>
                </c:pt>
                <c:pt idx="11">
                  <c:v>AP</c:v>
                </c:pt>
                <c:pt idx="12">
                  <c:v>PA</c:v>
                </c:pt>
                <c:pt idx="13">
                  <c:v>PB</c:v>
                </c:pt>
                <c:pt idx="14">
                  <c:v>MA</c:v>
                </c:pt>
                <c:pt idx="15">
                  <c:v>DF</c:v>
                </c:pt>
                <c:pt idx="16">
                  <c:v>MT</c:v>
                </c:pt>
                <c:pt idx="17">
                  <c:v>RN</c:v>
                </c:pt>
                <c:pt idx="18">
                  <c:v>PE</c:v>
                </c:pt>
                <c:pt idx="19">
                  <c:v>SC</c:v>
                </c:pt>
                <c:pt idx="20">
                  <c:v>PR</c:v>
                </c:pt>
                <c:pt idx="21">
                  <c:v>RJ</c:v>
                </c:pt>
                <c:pt idx="22">
                  <c:v>ES</c:v>
                </c:pt>
                <c:pt idx="23">
                  <c:v>GO</c:v>
                </c:pt>
                <c:pt idx="24">
                  <c:v>RS</c:v>
                </c:pt>
                <c:pt idx="25">
                  <c:v>BA</c:v>
                </c:pt>
                <c:pt idx="26">
                  <c:v>MG</c:v>
                </c:pt>
                <c:pt idx="27">
                  <c:v>SP</c:v>
                </c:pt>
              </c:strCache>
            </c:strRef>
          </c:cat>
          <c:val>
            <c:numRef>
              <c:f>'[cbce em numeros.xls]Sócios por estado (2)'!$C$2:$C$29</c:f>
              <c:numCache>
                <c:formatCode>0.0000</c:formatCode>
                <c:ptCount val="28"/>
                <c:pt idx="0">
                  <c:v>0</c:v>
                </c:pt>
                <c:pt idx="1">
                  <c:v>8.1037277147488047E-4</c:v>
                </c:pt>
                <c:pt idx="2">
                  <c:v>1.6207455429497765E-3</c:v>
                </c:pt>
                <c:pt idx="3">
                  <c:v>1.6207455429497765E-3</c:v>
                </c:pt>
                <c:pt idx="4">
                  <c:v>2.4311183144246347E-3</c:v>
                </c:pt>
                <c:pt idx="5">
                  <c:v>4.0518638573744034E-3</c:v>
                </c:pt>
                <c:pt idx="6">
                  <c:v>4.8622366288492685E-3</c:v>
                </c:pt>
                <c:pt idx="7">
                  <c:v>4.8622366288492685E-3</c:v>
                </c:pt>
                <c:pt idx="8">
                  <c:v>5.6726094003242437E-3</c:v>
                </c:pt>
                <c:pt idx="9">
                  <c:v>6.4829821717990324E-3</c:v>
                </c:pt>
                <c:pt idx="10">
                  <c:v>8.1037277147488068E-3</c:v>
                </c:pt>
                <c:pt idx="11">
                  <c:v>1.3776337115072933E-2</c:v>
                </c:pt>
                <c:pt idx="12">
                  <c:v>1.4586709886547821E-2</c:v>
                </c:pt>
                <c:pt idx="13">
                  <c:v>1.7828200972447326E-2</c:v>
                </c:pt>
                <c:pt idx="14">
                  <c:v>2.5931928687196484E-2</c:v>
                </c:pt>
                <c:pt idx="15">
                  <c:v>2.8363047001620852E-2</c:v>
                </c:pt>
                <c:pt idx="16">
                  <c:v>3.1604538087520666E-2</c:v>
                </c:pt>
                <c:pt idx="17">
                  <c:v>4.1329011345218804E-2</c:v>
                </c:pt>
                <c:pt idx="18">
                  <c:v>4.7001620745543697E-2</c:v>
                </c:pt>
                <c:pt idx="19">
                  <c:v>5.4294975688816874E-2</c:v>
                </c:pt>
                <c:pt idx="20">
                  <c:v>6.8071312803889783E-2</c:v>
                </c:pt>
                <c:pt idx="21">
                  <c:v>7.8606158833063211E-2</c:v>
                </c:pt>
                <c:pt idx="22">
                  <c:v>7.9416531604539306E-2</c:v>
                </c:pt>
                <c:pt idx="23">
                  <c:v>8.022690437601411E-2</c:v>
                </c:pt>
                <c:pt idx="24">
                  <c:v>8.4278768233387397E-2</c:v>
                </c:pt>
                <c:pt idx="25">
                  <c:v>8.8330632090761751E-2</c:v>
                </c:pt>
                <c:pt idx="26">
                  <c:v>9.5623987034035657E-2</c:v>
                </c:pt>
                <c:pt idx="27">
                  <c:v>0.11021069692058352</c:v>
                </c:pt>
              </c:numCache>
            </c:numRef>
          </c:val>
        </c:ser>
        <c:gapWidth val="45"/>
        <c:axId val="157890432"/>
        <c:axId val="157891968"/>
      </c:barChart>
      <c:catAx>
        <c:axId val="157890432"/>
        <c:scaling>
          <c:orientation val="minMax"/>
        </c:scaling>
        <c:axPos val="b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57891968"/>
        <c:crossesAt val="0"/>
        <c:auto val="1"/>
        <c:lblAlgn val="ctr"/>
        <c:lblOffset val="100"/>
      </c:catAx>
      <c:valAx>
        <c:axId val="157891968"/>
        <c:scaling>
          <c:orientation val="minMax"/>
        </c:scaling>
        <c:axPos val="l"/>
        <c:majorGridlines/>
        <c:numFmt formatCode="0.00_ %;\-0.00%\ " sourceLinked="0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57890432"/>
        <c:crosses val="autoZero"/>
        <c:crossBetween val="between"/>
      </c:valAx>
    </c:plotArea>
    <c:plotVisOnly val="1"/>
  </c:chart>
  <c:externalData r:id="rId1"/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t-BR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'Por região'!$A$4:$A$9</c:f>
              <c:strCache>
                <c:ptCount val="1"/>
                <c:pt idx="0">
                  <c:v>Norte Nordeste Centro Oeste Sudeste  Sul Exterior</c:v>
                </c:pt>
              </c:strCache>
            </c:strRef>
          </c:tx>
          <c:spPr>
            <a:solidFill>
              <a:schemeClr val="bg2">
                <a:lumMod val="75000"/>
              </a:schemeClr>
            </a:solidFill>
          </c:spPr>
          <c:cat>
            <c:strRef>
              <c:f>'Por região'!$A$4:$A$9</c:f>
              <c:strCache>
                <c:ptCount val="6"/>
                <c:pt idx="0">
                  <c:v>Norte</c:v>
                </c:pt>
                <c:pt idx="1">
                  <c:v>Nordeste</c:v>
                </c:pt>
                <c:pt idx="2">
                  <c:v>Centro Oeste</c:v>
                </c:pt>
                <c:pt idx="3">
                  <c:v>Sudeste </c:v>
                </c:pt>
                <c:pt idx="4">
                  <c:v>Sul</c:v>
                </c:pt>
                <c:pt idx="5">
                  <c:v>Exterior</c:v>
                </c:pt>
              </c:strCache>
            </c:strRef>
          </c:cat>
          <c:val>
            <c:numRef>
              <c:f>'Por região'!$B$4:$B$9</c:f>
              <c:numCache>
                <c:formatCode>General</c:formatCode>
                <c:ptCount val="6"/>
                <c:pt idx="0">
                  <c:v>52</c:v>
                </c:pt>
                <c:pt idx="1">
                  <c:v>298</c:v>
                </c:pt>
                <c:pt idx="2">
                  <c:v>179</c:v>
                </c:pt>
                <c:pt idx="3">
                  <c:v>448</c:v>
                </c:pt>
                <c:pt idx="4">
                  <c:v>255</c:v>
                </c:pt>
                <c:pt idx="5">
                  <c:v>2</c:v>
                </c:pt>
              </c:numCache>
            </c:numRef>
          </c:val>
        </c:ser>
        <c:axId val="157921280"/>
        <c:axId val="157922816"/>
      </c:barChart>
      <c:catAx>
        <c:axId val="15792128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57922816"/>
        <c:crosses val="autoZero"/>
        <c:auto val="1"/>
        <c:lblAlgn val="ctr"/>
        <c:lblOffset val="100"/>
      </c:catAx>
      <c:valAx>
        <c:axId val="157922816"/>
        <c:scaling>
          <c:orientation val="minMax"/>
        </c:scaling>
        <c:axPos val="l"/>
        <c:majorGridlines>
          <c:spPr>
            <a:ln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</a:ln>
          </c:spPr>
        </c:majorGridlines>
        <c:numFmt formatCode="General" sourceLinked="1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t-BR"/>
          </a:p>
        </c:txPr>
        <c:crossAx val="157921280"/>
        <c:crosses val="autoZero"/>
        <c:crossBetween val="between"/>
      </c:valAx>
      <c:spPr>
        <a:ln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</a:ln>
      </c:spPr>
    </c:plotArea>
    <c:plotVisOnly val="1"/>
    <c:dispBlanksAs val="gap"/>
  </c:chart>
  <c:externalData r:id="rId1"/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3077137" cy="510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040" tIns="49520" rIns="99040" bIns="49520" numCol="1" anchor="t" anchorCtr="0" compatLnSpc="1">
            <a:prstTxWarp prst="textNoShape">
              <a:avLst/>
            </a:prstTxWarp>
          </a:bodyPr>
          <a:lstStyle>
            <a:lvl1pPr defTabSz="988933">
              <a:defRPr sz="1300">
                <a:latin typeface="Calibri" pitchFamily="34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 bwMode="auto">
          <a:xfrm>
            <a:off x="4020506" y="0"/>
            <a:ext cx="3077137" cy="510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040" tIns="49520" rIns="99040" bIns="49520" numCol="1" anchor="t" anchorCtr="0" compatLnSpc="1">
            <a:prstTxWarp prst="textNoShape">
              <a:avLst/>
            </a:prstTxWarp>
          </a:bodyPr>
          <a:lstStyle>
            <a:lvl1pPr algn="r" defTabSz="988933">
              <a:defRPr sz="1300">
                <a:latin typeface="Calibri" pitchFamily="34" charset="0"/>
              </a:defRPr>
            </a:lvl1pPr>
          </a:lstStyle>
          <a:p>
            <a:pPr>
              <a:defRPr/>
            </a:pPr>
            <a:fld id="{574AF50C-AF7E-4A4C-A209-7D32C26B6F2D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992188" y="768350"/>
            <a:ext cx="5114925" cy="38369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2" tIns="45717" rIns="91432" bIns="45717" rtlCol="0" anchor="ctr"/>
          <a:lstStyle/>
          <a:p>
            <a:pPr lvl="0"/>
            <a:endParaRPr lang="pt-BR" noProof="0" smtClean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 bwMode="auto">
          <a:xfrm>
            <a:off x="709599" y="4861155"/>
            <a:ext cx="5680103" cy="4605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040" tIns="49520" rIns="99040" bIns="495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 bwMode="auto">
          <a:xfrm>
            <a:off x="0" y="9722309"/>
            <a:ext cx="3077137" cy="510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040" tIns="49520" rIns="99040" bIns="49520" numCol="1" anchor="b" anchorCtr="0" compatLnSpc="1">
            <a:prstTxWarp prst="textNoShape">
              <a:avLst/>
            </a:prstTxWarp>
          </a:bodyPr>
          <a:lstStyle>
            <a:lvl1pPr defTabSz="988933">
              <a:defRPr sz="1300">
                <a:latin typeface="Calibri" pitchFamily="34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 bwMode="auto">
          <a:xfrm>
            <a:off x="4020506" y="9722309"/>
            <a:ext cx="3077137" cy="510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040" tIns="49520" rIns="99040" bIns="49520" numCol="1" anchor="b" anchorCtr="0" compatLnSpc="1">
            <a:prstTxWarp prst="textNoShape">
              <a:avLst/>
            </a:prstTxWarp>
          </a:bodyPr>
          <a:lstStyle>
            <a:lvl1pPr algn="r" defTabSz="988933">
              <a:defRPr sz="1300">
                <a:latin typeface="Calibri" pitchFamily="34" charset="0"/>
              </a:defRPr>
            </a:lvl1pPr>
          </a:lstStyle>
          <a:p>
            <a:pPr>
              <a:defRPr/>
            </a:pPr>
            <a:fld id="{CA010029-1B72-4326-A069-DCDD7AFB5F7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912813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5613" algn="l" defTabSz="912813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2813" algn="l" defTabSz="912813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0013" algn="l" defTabSz="912813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7213" algn="l" defTabSz="912813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112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112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E1445B3D-2A25-4A4B-86D2-8A8EAC170ABC}" type="slidenum">
              <a:rPr lang="pt-BR" smtClean="0"/>
              <a:pPr defTabSz="988817"/>
              <a:t>26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033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034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75DD37A5-3C9E-48E0-A732-4825131DC2BE}" type="slidenum">
              <a:rPr lang="pt-BR" smtClean="0"/>
              <a:pPr defTabSz="988817"/>
              <a:t>113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1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1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9C1787A7-C63C-496A-BBE7-C5DE8AB87CB1}" type="slidenum">
              <a:rPr lang="pt-BR" smtClean="0"/>
              <a:pPr defTabSz="988817"/>
              <a:t>115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238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238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F95D0926-4EF4-46D2-8C8D-DFF540BDF3B4}" type="slidenum">
              <a:rPr lang="pt-BR" smtClean="0"/>
              <a:pPr defTabSz="988817"/>
              <a:t>118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341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341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095A4EBC-5FEC-4CF4-B290-C638437F220E}" type="slidenum">
              <a:rPr lang="pt-BR" smtClean="0"/>
              <a:pPr defTabSz="988817"/>
              <a:t>142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443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443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F211E267-560B-46BF-A217-C7D3C384B3F6}" type="slidenum">
              <a:rPr lang="pt-BR" smtClean="0"/>
              <a:pPr defTabSz="988817"/>
              <a:t>144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5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5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F61F5BB1-9350-423C-8E93-74F48A230F7F}" type="slidenum">
              <a:rPr lang="pt-BR" smtClean="0"/>
              <a:pPr defTabSz="988817"/>
              <a:t>147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48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648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16ABE920-9D64-40D0-805C-CE81DD5B72F7}" type="slidenum">
              <a:rPr lang="pt-BR" smtClean="0"/>
              <a:pPr defTabSz="988817"/>
              <a:t>171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750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750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C4EE3E57-CBCE-4B0D-9E8D-05889B7639BE}" type="slidenum">
              <a:rPr lang="pt-BR" smtClean="0"/>
              <a:pPr defTabSz="988817"/>
              <a:t>173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853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853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DEB98014-D6B2-4CB3-B6E5-8116728A067C}" type="slidenum">
              <a:rPr lang="pt-BR" smtClean="0"/>
              <a:pPr defTabSz="988817"/>
              <a:t>176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955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7955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998AF7B6-0A7F-47FB-A927-CC47A6ACDD6A}" type="slidenum">
              <a:rPr lang="pt-BR" smtClean="0"/>
              <a:pPr defTabSz="988817"/>
              <a:t>200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21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21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BD6DA51E-CF03-420B-B203-BDDEAE3E2DF9}" type="slidenum">
              <a:rPr lang="pt-BR" smtClean="0"/>
              <a:pPr defTabSz="988817"/>
              <a:t>28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057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8058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F77C9B98-DD58-4C73-8259-9EB95E0ED90B}" type="slidenum">
              <a:rPr lang="pt-BR" smtClean="0"/>
              <a:pPr defTabSz="988817"/>
              <a:t>202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160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8160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0720E60E-A0EA-4D17-A923-F63CFA96E884}" type="slidenum">
              <a:rPr lang="pt-BR" smtClean="0"/>
              <a:pPr defTabSz="988817"/>
              <a:t>205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26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826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0F4A87F1-5518-4917-B635-025E5A6802E3}" type="slidenum">
              <a:rPr lang="pt-BR" smtClean="0"/>
              <a:pPr defTabSz="988817"/>
              <a:t>229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365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8365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246C293C-EB43-48CB-B149-DB27BD1CF583}" type="slidenum">
              <a:rPr lang="pt-BR" smtClean="0"/>
              <a:pPr defTabSz="988817"/>
              <a:t>231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467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8467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D2003460-6D6F-4847-B6FE-B9B66EDA28EB}" type="slidenum">
              <a:rPr lang="pt-BR" smtClean="0"/>
              <a:pPr defTabSz="988817"/>
              <a:t>234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569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pt-BR" smtClean="0"/>
          </a:p>
        </p:txBody>
      </p:sp>
      <p:sp>
        <p:nvSpPr>
          <p:cNvPr id="28570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DF49EEA1-BB8D-4DE5-8A6C-772650876E68}" type="slidenum">
              <a:rPr lang="pt-BR" smtClean="0"/>
              <a:pPr defTabSz="988817"/>
              <a:t>247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3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3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1AC50282-DA4B-421D-A697-62326847FF63}" type="slidenum">
              <a:rPr lang="pt-BR" smtClean="0"/>
              <a:pPr defTabSz="988817"/>
              <a:t>31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419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419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D54FF7BD-7C99-49AF-B195-6F05C33B42C2}" type="slidenum">
              <a:rPr lang="pt-BR" smtClean="0"/>
              <a:pPr defTabSz="988817"/>
              <a:t>55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521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522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7B871349-62FD-4DA1-9290-BDBDB22C9F71}" type="slidenum">
              <a:rPr lang="pt-BR" smtClean="0"/>
              <a:pPr defTabSz="988817"/>
              <a:t>57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4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624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F3E353CA-4973-44B9-BF46-5879D1A1AB21}" type="slidenum">
              <a:rPr lang="pt-BR" smtClean="0"/>
              <a:pPr defTabSz="988817"/>
              <a:t>60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7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7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888AEDE4-3D1B-4AF6-8CC7-9FA311C3EA6E}" type="slidenum">
              <a:rPr lang="pt-BR" smtClean="0"/>
              <a:pPr defTabSz="988817"/>
              <a:t>84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829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829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DA925F15-5CEE-4C81-8AC3-09390A2B2E9F}" type="slidenum">
              <a:rPr lang="pt-BR" smtClean="0"/>
              <a:pPr defTabSz="988817"/>
              <a:t>86</a:t>
            </a:fld>
            <a:endParaRPr lang="pt-BR" dirty="0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9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smtClean="0"/>
          </a:p>
        </p:txBody>
      </p:sp>
      <p:sp>
        <p:nvSpPr>
          <p:cNvPr id="269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88817"/>
            <a:fld id="{C1732687-C215-41C7-94BF-3A25A2987DFF}" type="slidenum">
              <a:rPr lang="pt-BR" smtClean="0"/>
              <a:pPr defTabSz="988817"/>
              <a:t>89</a:t>
            </a:fld>
            <a:endParaRPr lang="pt-BR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7"/>
          <p:cNvSpPr>
            <a:spLocks noGrp="1"/>
          </p:cNvSpPr>
          <p:nvPr>
            <p:ph type="ctrTitle"/>
          </p:nvPr>
        </p:nvSpPr>
        <p:spPr>
          <a:xfrm>
            <a:off x="422030" y="1371600"/>
            <a:ext cx="8229600" cy="1828800"/>
          </a:xfrm>
        </p:spPr>
        <p:txBody>
          <a:bodyPr lIns="45720" tIns="0" rIns="45720" bIns="0" anchor="b">
            <a:scene3d>
              <a:camera prst="orthographicFront"/>
              <a:lightRig rig="soft" dir="t">
                <a:rot lat="0" lon="0" rev="17220000"/>
              </a:lightRig>
            </a:scene3d>
          </a:bodyPr>
          <a:lstStyle>
            <a:lvl1pPr>
              <a:defRPr sz="4800" b="1" cap="all" baseline="0">
                <a:ln w="6350">
                  <a:noFill/>
                </a:ln>
                <a:gradFill>
                  <a:gsLst>
                    <a:gs pos="0">
                      <a:schemeClr val="accent1">
                        <a:tint val="73000"/>
                        <a:satMod val="145000"/>
                      </a:schemeClr>
                    </a:gs>
                    <a:gs pos="73000">
                      <a:schemeClr val="accent1">
                        <a:tint val="73000"/>
                        <a:satMod val="145000"/>
                      </a:schemeClr>
                    </a:gs>
                    <a:gs pos="100000">
                      <a:schemeClr val="accent1">
                        <a:tint val="83000"/>
                        <a:satMod val="143000"/>
                      </a:schemeClr>
                    </a:gs>
                  </a:gsLst>
                  <a:lin ang="4800000" scaled="1"/>
                </a:gradFill>
                <a:effectLst>
                  <a:outerShdw blurRad="127000" dist="200000" dir="2700000" algn="tl" rotWithShape="0">
                    <a:srgbClr val="000000">
                      <a:alpha val="30000"/>
                    </a:srgbClr>
                  </a:outerShdw>
                </a:effectLst>
              </a:defRPr>
            </a:lvl1pPr>
          </a:lstStyle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9" name="Subtítulo 8"/>
          <p:cNvSpPr>
            <a:spLocks noGrp="1"/>
          </p:cNvSpPr>
          <p:nvPr>
            <p:ph type="subTitle" idx="1"/>
          </p:nvPr>
        </p:nvSpPr>
        <p:spPr>
          <a:xfrm>
            <a:off x="1371600" y="3331698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pt-BR" smtClean="0"/>
              <a:t>Clique para editar o estilo do subtítulo mestre</a:t>
            </a:r>
            <a:endParaRPr lang="en-US"/>
          </a:p>
        </p:txBody>
      </p:sp>
      <p:sp>
        <p:nvSpPr>
          <p:cNvPr id="4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6EBC52-DBFD-4CE2-AACF-477798E28250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5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56AF91-3019-4AE1-BDEF-10E4891CF10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CAA66E-7988-4082-A987-4BD039D05300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5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00692B-3AA3-46BF-B64B-B55CC89EDA8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E1F457-B06B-4DE9-883F-A3754FA9B295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5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D75DF5-8C4E-44C6-8860-0E02A894CD5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353C4B-6872-4C16-A936-DDBEE4B96A8A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5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59D03A-C17F-4273-8DD1-B900877559D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600200" y="609600"/>
            <a:ext cx="7086600" cy="1828800"/>
          </a:xfrm>
        </p:spPr>
        <p:txBody>
          <a:bodyPr bIns="0" anchor="b">
            <a:no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  <a:contourClr>
                <a:schemeClr val="tx2">
                  <a:shade val="50000"/>
                </a:schemeClr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4800" b="1" cap="none" baseline="0">
                <a:ln w="6350">
                  <a:noFill/>
                </a:ln>
                <a:solidFill>
                  <a:schemeClr val="accent1">
                    <a:tint val="90000"/>
                    <a:satMod val="120000"/>
                  </a:schemeClr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600200" y="2507786"/>
            <a:ext cx="7086600" cy="1509712"/>
          </a:xfrm>
        </p:spPr>
        <p:txBody>
          <a:bodyPr/>
          <a:lstStyle>
            <a:lvl1pPr marL="73152" indent="0" algn="l"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70A79-944F-46F4-B6DB-2723F6E5A743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3EDB9A-F95A-4796-A787-665BE194958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5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884891-9BB8-45B9-8C32-E3F739E44913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6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5040D5-6148-4C67-A646-C68BB5F7915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3"/>
          </p:nvPr>
        </p:nvSpPr>
        <p:spPr>
          <a:xfrm>
            <a:off x="4645025" y="1535112"/>
            <a:ext cx="4041775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Conteúdo 4"/>
          <p:cNvSpPr>
            <a:spLocks noGrp="1"/>
          </p:cNvSpPr>
          <p:nvPr>
            <p:ph sz="quarter" idx="2"/>
          </p:nvPr>
        </p:nvSpPr>
        <p:spPr>
          <a:xfrm>
            <a:off x="457200" y="2362200"/>
            <a:ext cx="4040188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362200"/>
            <a:ext cx="4041775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7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210C8D-14D8-4C26-A3CC-E3BB55624300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8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9CBD4C-3F06-4511-B9C5-0D7B8420F28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FDB236-914F-4C20-8E97-4F8F6B002146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4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6C1F74-25D3-467F-B0C8-A262F0CDB39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162CA1-F14D-4391-8BE7-C0EFC76CC96E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7A23F-D147-4526-95B4-CFE74E29003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>
            <a:sp3d prstMaterial="softEdge"/>
          </a:bodyPr>
          <a:lstStyle>
            <a:lvl1pPr algn="l">
              <a:buNone/>
              <a:defRPr sz="2200" b="0">
                <a:ln w="6350">
                  <a:noFill/>
                </a:ln>
                <a:solidFill>
                  <a:schemeClr val="accent1">
                    <a:tint val="73000"/>
                    <a:satMod val="180000"/>
                  </a:schemeClr>
                </a:solidFill>
              </a:defRPr>
            </a:lvl1pPr>
          </a:lstStyle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2"/>
          </p:nvPr>
        </p:nvSpPr>
        <p:spPr>
          <a:xfrm>
            <a:off x="457200" y="1524000"/>
            <a:ext cx="3008313" cy="4602163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2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5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A9E225-726C-4E16-827A-89706EF6AE6E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6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24A5C6-666A-4A0A-904E-EC7DC4E4B50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828800" y="609600"/>
            <a:ext cx="5486400" cy="522288"/>
          </a:xfrm>
        </p:spPr>
        <p:txBody>
          <a:bodyPr lIns="45720" rIns="45720" bIns="0" anchor="b">
            <a:sp3d prstMaterial="softEdge"/>
          </a:bodyPr>
          <a:lstStyle>
            <a:lvl1pPr algn="ctr">
              <a:buNone/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828800" y="1831975"/>
            <a:ext cx="5486400" cy="3962400"/>
          </a:xfrm>
          <a:solidFill>
            <a:schemeClr val="bg2"/>
          </a:solidFill>
          <a:ln w="44450" cap="sq" cmpd="sng" algn="ctr">
            <a:solidFill>
              <a:srgbClr val="FFFFFF"/>
            </a:solidFill>
            <a:prstDash val="solid"/>
            <a:miter lim="800000"/>
          </a:ln>
          <a:effectLst>
            <a:outerShdw blurRad="190500" dist="228600" dir="2700000" sy="90000">
              <a:srgbClr val="000000">
                <a:alpha val="25000"/>
              </a:srgbClr>
            </a:outerShdw>
          </a:effectLst>
          <a:scene3d>
            <a:camera prst="orthographicFront">
              <a:rot lat="0" lon="0" rev="0"/>
            </a:camera>
            <a:lightRig rig="balanced" dir="tr">
              <a:rot lat="0" lon="0" rev="2700000"/>
            </a:lightRig>
          </a:scene3d>
          <a:sp3d prstMaterial="matte">
            <a:contourClr>
              <a:schemeClr val="tx2">
                <a:shade val="50000"/>
              </a:schemeClr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>
            <a:normAutofit/>
          </a:bodyPr>
          <a:lstStyle>
            <a:lvl1pPr indent="0">
              <a:buNone/>
              <a:defRPr sz="3200"/>
            </a:lvl1pPr>
          </a:lstStyle>
          <a:p>
            <a:pPr lvl="0"/>
            <a:r>
              <a:rPr lang="pt-BR" noProof="0" smtClean="0"/>
              <a:t>Clique no ícone para adicionar uma imagem</a:t>
            </a:r>
            <a:endParaRPr lang="en-US" noProof="0" dirty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828800" y="1166787"/>
            <a:ext cx="5486400" cy="530352"/>
          </a:xfrm>
        </p:spPr>
        <p:txBody>
          <a:bodyPr lIns="45720" rIns="45720"/>
          <a:lstStyle>
            <a:lvl1pPr marL="0" indent="0" algn="ct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21DCD8-65E6-404B-813A-2DCE0CD3C29D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6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417BBE-2BF7-4693-804B-C1020240770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000099"/>
            </a:gs>
            <a:gs pos="50000">
              <a:srgbClr val="FFFFFF"/>
            </a:gs>
            <a:gs pos="100000">
              <a:srgbClr val="000099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Espaço Reservado para Título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r>
              <a:rPr lang="pt-BR" smtClean="0"/>
              <a:t>Clique para editar o estilo do título mestre</a:t>
            </a:r>
            <a:endParaRPr lang="en-US"/>
          </a:p>
        </p:txBody>
      </p:sp>
      <p:sp>
        <p:nvSpPr>
          <p:cNvPr id="1027" name="Espaço Reservado para Texto 1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708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smtClean="0"/>
          </a:p>
        </p:txBody>
      </p:sp>
      <p:sp>
        <p:nvSpPr>
          <p:cNvPr id="14" name="Espaço Reservado para Data 13"/>
          <p:cNvSpPr>
            <a:spLocks noGrp="1"/>
          </p:cNvSpPr>
          <p:nvPr>
            <p:ph type="dt" sz="half" idx="2"/>
          </p:nvPr>
        </p:nvSpPr>
        <p:spPr>
          <a:xfrm>
            <a:off x="457200" y="6416675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BCBCBC"/>
                </a:solidFill>
                <a:latin typeface="Book Antiqua" pitchFamily="18" charset="0"/>
              </a:defRPr>
            </a:lvl1pPr>
          </a:lstStyle>
          <a:p>
            <a:pPr>
              <a:defRPr/>
            </a:pPr>
            <a:fld id="{2299F14C-14B6-431E-8DBE-78BBCFEC9FC1}" type="datetimeFigureOut">
              <a:rPr lang="pt-BR"/>
              <a:pPr>
                <a:defRPr/>
              </a:pPr>
              <a:t>19/08/2009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3"/>
          </p:nvPr>
        </p:nvSpPr>
        <p:spPr>
          <a:xfrm>
            <a:off x="3124200" y="6416675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BCBCBC"/>
                </a:solidFill>
                <a:latin typeface="Book Antiqua" pitchFamily="18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23" name="Espaço Reservado para Número de Slide 22"/>
          <p:cNvSpPr>
            <a:spLocks noGrp="1"/>
          </p:cNvSpPr>
          <p:nvPr>
            <p:ph type="sldNum" sz="quarter" idx="4"/>
          </p:nvPr>
        </p:nvSpPr>
        <p:spPr>
          <a:xfrm>
            <a:off x="7924800" y="6416675"/>
            <a:ext cx="762000" cy="365125"/>
          </a:xfrm>
          <a:prstGeom prst="rect">
            <a:avLst/>
          </a:prstGeom>
        </p:spPr>
        <p:txBody>
          <a:bodyPr vert="horz" wrap="square" lIns="0" tIns="45720" rIns="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BCBCBC"/>
                </a:solidFill>
                <a:latin typeface="Book Antiqua" pitchFamily="18" charset="0"/>
              </a:defRPr>
            </a:lvl1pPr>
          </a:lstStyle>
          <a:p>
            <a:pPr>
              <a:defRPr/>
            </a:pPr>
            <a:fld id="{57697C58-3E90-4DE8-AC58-CF97EE2E398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51" r:id="rId3"/>
    <p:sldLayoutId id="2147483843" r:id="rId4"/>
    <p:sldLayoutId id="2147483844" r:id="rId5"/>
    <p:sldLayoutId id="2147483845" r:id="rId6"/>
    <p:sldLayoutId id="2147483846" r:id="rId7"/>
    <p:sldLayoutId id="2147483847" r:id="rId8"/>
    <p:sldLayoutId id="2147483848" r:id="rId9"/>
    <p:sldLayoutId id="2147483849" r:id="rId10"/>
    <p:sldLayoutId id="214748385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100" b="1" kern="1200">
          <a:ln w="6350">
            <a:noFill/>
          </a:ln>
          <a:gradFill>
            <a:gsLst>
              <a:gs pos="0">
                <a:schemeClr val="accent1">
                  <a:tint val="73000"/>
                  <a:satMod val="145000"/>
                </a:schemeClr>
              </a:gs>
              <a:gs pos="73000">
                <a:schemeClr val="accent1">
                  <a:tint val="73000"/>
                  <a:satMod val="145000"/>
                </a:schemeClr>
              </a:gs>
              <a:gs pos="100000">
                <a:schemeClr val="accent1">
                  <a:tint val="83000"/>
                  <a:satMod val="143000"/>
                </a:schemeClr>
              </a:gs>
            </a:gsLst>
            <a:lin ang="4800000" scaled="1"/>
          </a:gradFill>
          <a:effectLst>
            <a:outerShdw blurRad="114300" dist="101600" dir="2700000" algn="tl" rotWithShape="0">
              <a:srgbClr val="000000">
                <a:alpha val="40000"/>
              </a:srgbClr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100" b="1">
          <a:solidFill>
            <a:schemeClr val="tx1"/>
          </a:solidFill>
          <a:latin typeface="Lucida Sans" pitchFamily="34" charset="0"/>
        </a:defRPr>
      </a:lvl9pPr>
    </p:titleStyle>
    <p:bodyStyle>
      <a:lvl1pPr marL="547688" indent="-411163" algn="l" rtl="0" eaLnBrk="0" fontAlgn="base" hangingPunct="0">
        <a:spcBef>
          <a:spcPct val="20000"/>
        </a:spcBef>
        <a:spcAft>
          <a:spcPct val="0"/>
        </a:spcAft>
        <a:buClr>
          <a:srgbClr val="F9F9F9"/>
        </a:buClr>
        <a:buSzPct val="65000"/>
        <a:buFont typeface="Wingdings 2" pitchFamily="18" charset="2"/>
        <a:buChar char="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868363" indent="-280988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 2" pitchFamily="18" charset="2"/>
        <a:buChar char="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31888" indent="-227013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95000"/>
        <a:buFont typeface="Wingdings" pitchFamily="2" charset="2"/>
        <a:buChar char=""/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350963" indent="-182563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100000"/>
        <a:buFont typeface="Wingdings 3" pitchFamily="18" charset="2"/>
        <a:buChar char="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544638" indent="-182563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Font typeface="Wingdings 2" pitchFamily="18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64792" indent="-182880" algn="l" rtl="0" eaLnBrk="1" latinLnBrk="0" hangingPunct="1">
        <a:spcBef>
          <a:spcPct val="20000"/>
        </a:spcBef>
        <a:buClr>
          <a:schemeClr val="tx1"/>
        </a:buClr>
        <a:buFont typeface="Wingdings 3"/>
        <a:buChar char="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65960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67128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6829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9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0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4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5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8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0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1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2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3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4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5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6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7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8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9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0.xml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1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2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4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5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6.xml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7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8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9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1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2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3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4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5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6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7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9.xml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77.xml"/><Relationship Id="rId3" Type="http://schemas.openxmlformats.org/officeDocument/2006/relationships/slide" Target="slide32.xml"/><Relationship Id="rId7" Type="http://schemas.openxmlformats.org/officeDocument/2006/relationships/slide" Target="slide148.xml"/><Relationship Id="rId2" Type="http://schemas.openxmlformats.org/officeDocument/2006/relationships/slide" Target="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19.xml"/><Relationship Id="rId11" Type="http://schemas.openxmlformats.org/officeDocument/2006/relationships/slide" Target="slide251.xml"/><Relationship Id="rId5" Type="http://schemas.openxmlformats.org/officeDocument/2006/relationships/slide" Target="slide90.xml"/><Relationship Id="rId10" Type="http://schemas.openxmlformats.org/officeDocument/2006/relationships/slide" Target="slide235.xml"/><Relationship Id="rId4" Type="http://schemas.openxmlformats.org/officeDocument/2006/relationships/slide" Target="slide61.xml"/><Relationship Id="rId9" Type="http://schemas.openxmlformats.org/officeDocument/2006/relationships/slide" Target="slide20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0.xml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1.xml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2.xml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3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4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5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6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7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8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9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0.xml"/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1.xml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2.xml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3.xml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4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5.xml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6.xml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7.xml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8.xml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9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0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1.xml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2.xml"/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3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4.xml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5.xml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6.xml"/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hyperlink" Target="mailto:chrisgmacedo@gmail.com" TargetMode="External"/><Relationship Id="rId2" Type="http://schemas.openxmlformats.org/officeDocument/2006/relationships/hyperlink" Target="mailto:fgnora@uol.com.br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.jpeg"/><Relationship Id="rId5" Type="http://schemas.openxmlformats.org/officeDocument/2006/relationships/hyperlink" Target="http://www.cbce.org.br/" TargetMode="External"/><Relationship Id="rId4" Type="http://schemas.openxmlformats.org/officeDocument/2006/relationships/hyperlink" Target="mailto:contato@cbce.org.br" TargetMode="Externa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7"/>
          <p:cNvSpPr>
            <a:spLocks noGrp="1"/>
          </p:cNvSpPr>
          <p:nvPr>
            <p:ph type="ctrTitle"/>
          </p:nvPr>
        </p:nvSpPr>
        <p:spPr>
          <a:xfrm>
            <a:off x="642910" y="2500306"/>
            <a:ext cx="8229600" cy="1828800"/>
          </a:xfrm>
        </p:spPr>
        <p:txBody>
          <a:bodyPr/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pt-BR" sz="2400" cap="none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COLÉGIO BRASILEIRO DE CIÊNCIAS DO ESPORTE</a:t>
            </a:r>
            <a:br>
              <a:rPr lang="pt-BR" sz="2400" cap="none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pt-BR" sz="1800" cap="none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Associado à SBPC</a:t>
            </a:r>
            <a:endParaRPr lang="pt-BR" sz="1800" cap="none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75" name="Subtítulo 8"/>
          <p:cNvSpPr>
            <a:spLocks noGrp="1"/>
          </p:cNvSpPr>
          <p:nvPr>
            <p:ph type="subTitle" idx="1"/>
          </p:nvPr>
        </p:nvSpPr>
        <p:spPr>
          <a:xfrm>
            <a:off x="1428750" y="4857750"/>
            <a:ext cx="6400800" cy="1752600"/>
          </a:xfrm>
        </p:spPr>
        <p:txBody>
          <a:bodyPr/>
          <a:lstStyle/>
          <a:p>
            <a:pPr defTabSz="912813" eaLnBrk="1" hangingPunct="1"/>
            <a:endParaRPr lang="pt-BR" sz="20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defTabSz="912813" eaLnBrk="1" hangingPunct="1"/>
            <a:endParaRPr lang="pt-BR" sz="20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defTabSz="912813" eaLnBrk="1" hangingPunct="1"/>
            <a:r>
              <a:rPr lang="pt-BR" sz="2000" b="1" smtClean="0">
                <a:solidFill>
                  <a:schemeClr val="bg1"/>
                </a:solidFill>
                <a:latin typeface="Arial" charset="0"/>
                <a:cs typeface="Arial" charset="0"/>
              </a:rPr>
              <a:t>CBCE EM NÚMEROS</a:t>
            </a:r>
          </a:p>
        </p:txBody>
      </p:sp>
      <p:pic>
        <p:nvPicPr>
          <p:cNvPr id="1028" name="Picture 4" descr="C:\Documents and Settings\user\Meus documentos\Minhas imagens\Backup_de_adesivo.jpg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3428992" y="1214422"/>
            <a:ext cx="2143140" cy="2118508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1.5 – NÚMERO DOS ASSOCIADOS POR GÊNERO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4.5 – NÚMERO E DISTRIBUIÇÃO PERCENTUAL DOS ASSOCIADOS EFETIVOS POR TITULAÇÃO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143125" y="2214563"/>
          <a:ext cx="4649788" cy="2143125"/>
        </p:xfrm>
        <a:graphic>
          <a:graphicData uri="http://schemas.openxmlformats.org/drawingml/2006/table">
            <a:tbl>
              <a:tblPr/>
              <a:tblGrid>
                <a:gridCol w="1801586"/>
                <a:gridCol w="1698638"/>
                <a:gridCol w="1149584"/>
              </a:tblGrid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Titulação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Graduação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45,99%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28,60%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598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4.7 – NÚMERO DOS ASSOCIADOS EFETIVOS POR TITULAÇÃO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4.8 – DISTRIBUIÇÃO PERCENTUAL DOS ASSOCIADOS EFETIVOS POR TITULAÇÃO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4.6 – NÚMERO E DISTRIBUIÇÃO PERCENTUAL DOS ASSOCIADOS EFETIVOS POR TITULAÇÃO E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/>
        </p:nvGraphicFramePr>
        <p:xfrm>
          <a:off x="428625" y="2143125"/>
          <a:ext cx="8286750" cy="3214688"/>
        </p:xfrm>
        <a:graphic>
          <a:graphicData uri="http://schemas.openxmlformats.org/drawingml/2006/table">
            <a:tbl>
              <a:tblPr/>
              <a:tblGrid>
                <a:gridCol w="1365954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</a:tblGrid>
              <a:tr h="779320">
                <a:tc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Graduado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Mestre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  Doutor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39,47%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9,21%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8,82%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49,80%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24,10%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19,47%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52250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275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171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4.9 – NÚMERO DOS ASSOCIADOS EFETIVOS POR TITULAÇÃO E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600200"/>
          <a:ext cx="8715436" cy="50435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4.10 – DISTRIBUIÇÃO PERCENTUAL DOS ASSOCIADOS EFETIVOS POR TITULAÇÃO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571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285720" y="1357298"/>
          <a:ext cx="8643998" cy="52864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4.7 – NÚMERO E DISTRIBUIÇÃO PERCENTUAL DOS ASSOCIADOS EFETIVOS POR TITULAÇÃO E ESTADO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428750" y="1071563"/>
          <a:ext cx="6643688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  <a:gridCol w="728746"/>
                <a:gridCol w="740892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Especialista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85,71%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11,76%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69,23%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7,69%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7,69%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15,38%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60,42%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18,75%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20,83%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44,44%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44,68%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25,53%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45,45%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36,36%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24,07%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18,52%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52,83%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5,66%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28,30%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13,21%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6,25%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18,75%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46,27%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5,97%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26,87%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20,90%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34,78%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44,93%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18,84%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45,54%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4,95%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24,75%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24,75%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4.8. NÚMERO E DISTRIBUIÇÃO PERCENTUAL DOS ASSOCIADOS POR FILIAÇÃO INSTITUCIONAL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928813" y="2500313"/>
          <a:ext cx="5929312" cy="2071687"/>
        </p:xfrm>
        <a:graphic>
          <a:graphicData uri="http://schemas.openxmlformats.org/drawingml/2006/table">
            <a:tbl>
              <a:tblPr/>
              <a:tblGrid>
                <a:gridCol w="2521852"/>
                <a:gridCol w="1966444"/>
                <a:gridCol w="1441058"/>
              </a:tblGrid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Filiação 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Privada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22,40%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Instituição Pública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19,01%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4.11 – NÚMERO DE ASSOCIADOS POR FILIAÇÃO INSTITUCIONAL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4.9. NÚMERO E DISTRIBUIÇÃO PERCENTUAL DOS ASSOCIADOS POR FILIAÇÃO INSTITUCIONAL E REGIÃO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785813" y="2571750"/>
          <a:ext cx="7643812" cy="2417763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</a:t>
                      </a: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27,78%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15,27%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8,26%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16,51%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1.4 – NÚMERO E DISTRIBUIÇÃO PERCENTUAL DOS ASSOCIADOS POR CATEGORIA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2357438"/>
          <a:ext cx="4792688" cy="2405075"/>
        </p:xfrm>
        <a:graphic>
          <a:graphicData uri="http://schemas.openxmlformats.org/drawingml/2006/table">
            <a:tbl>
              <a:tblPr/>
              <a:tblGrid>
                <a:gridCol w="2518640"/>
                <a:gridCol w="1004812"/>
                <a:gridCol w="1269236"/>
              </a:tblGrid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258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41,88%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342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55,52%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14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2,60%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614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142852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4.12 – NÚMERO DOS ASSOCIADOS POR FILIAÇÃO INSTITUCIONAL E REGIÃO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4.13 – DISTRIBUIÇÃO PERCENTUAL DOS ASSOCIADOS POR FILIAÇÃO INSTITUCIONAL E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5715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85720" y="1357298"/>
          <a:ext cx="8572560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Tabela 4.10 – Número e Distribuição Percentual dos Associados por Filiação Institucional e Estado - 2004</a:t>
            </a:r>
            <a:endParaRPr lang="pt-BR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71688" y="1071563"/>
          <a:ext cx="5173662" cy="565943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Privada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r>
                        <a:rPr lang="pt-BR" sz="11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414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65,52%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27,59%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35,71%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21,51%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50,54%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5,26%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77,63%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15,87%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52,38%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31,75%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85,71%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38,71%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48,39%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22,73%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62,73%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14,55%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32,05%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46,15%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81,82%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10,83%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25,83%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30,53%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42,75%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26,72%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4.11 – NÚMERO E DISTRIBUIÇÃO PERCENTUAL DOS ASSOCIADOS POR ÁREA DE FORMAÇÃO INICIAL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6000750" cy="2333625"/>
        </p:xfrm>
        <a:graphic>
          <a:graphicData uri="http://schemas.openxmlformats.org/drawingml/2006/table">
            <a:tbl>
              <a:tblPr/>
              <a:tblGrid>
                <a:gridCol w="3424842"/>
                <a:gridCol w="1615823"/>
                <a:gridCol w="960127"/>
              </a:tblGrid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4.14 – NÚMERO DOS ASSOCIADOS POR ÁREA DE FORMAÇÃO INICIAL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4.12 – NÚMERO E DISTRIBUIÇÃO PERCENTUAL DOS ASSOCIADOS POR ÁREA DE FORMAÇÃO INICIAL E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785813" y="2571750"/>
          <a:ext cx="7643812" cy="2417763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4.15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- 2004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85860"/>
          <a:ext cx="8572559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4.16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- 2004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642910" y="1357298"/>
          <a:ext cx="8001056" cy="5214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4.13 – NÚMERO E DISTRIBUIÇÃO PERCENTUAL DOS ASSOCIADOS POR ÁREA DE FORMAÇÃO INICIAL E ESTADO - 2004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1071563"/>
          <a:ext cx="5173662" cy="56657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97,44%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2,56%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99,17%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0,83%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97,71%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2,29%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5.1 – NÚMERO E DISTRIBUIÇÃO PERCENTUAL DOS ASSOCIADOS POR ESTADO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3429000" y="1071563"/>
          <a:ext cx="2828925" cy="5645150"/>
        </p:xfrm>
        <a:graphic>
          <a:graphicData uri="http://schemas.openxmlformats.org/drawingml/2006/table">
            <a:tbl>
              <a:tblPr/>
              <a:tblGrid>
                <a:gridCol w="1199178"/>
                <a:gridCol w="843173"/>
                <a:gridCol w="786961"/>
              </a:tblGrid>
              <a:tr h="1848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4379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1,73%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3,63%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7,96%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2,77%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11,85%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8,91%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13,41%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EXTERIOR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267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1.6 – NÚMERO DOS ASSOCIADOS POR CATEGORIA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28596" y="1357298"/>
          <a:ext cx="8429684" cy="5214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 – NÚMERO DOS ASSOCIADOS POR ESTADO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85720" y="1285860"/>
          <a:ext cx="8715436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5.2 –DISTRIBUIÇÃO PERCENTUAL DOS ASSOCIADOS POR ESTADO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142844" y="1600200"/>
          <a:ext cx="8858312" cy="49006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5.2 – NÚMERO E DISTRIBUIÇÃO PERCENTUAL DOS ASSOCIADOS POR REGIÃO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428875" y="2143125"/>
          <a:ext cx="4857750" cy="3292475"/>
        </p:xfrm>
        <a:graphic>
          <a:graphicData uri="http://schemas.openxmlformats.org/drawingml/2006/table">
            <a:tbl>
              <a:tblPr/>
              <a:tblGrid>
                <a:gridCol w="2081908"/>
                <a:gridCol w="1619261"/>
                <a:gridCol w="1156615"/>
              </a:tblGrid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15,05%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13,15%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39,97%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29,84%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Exterior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5.3 – NÚMERO DOS ASSOCIADOS POR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85720" y="1428736"/>
          <a:ext cx="8401080" cy="48799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5.4 – DISTRIBUIÇÃO PERCENTUAL DOS ASSOCIADOS POR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5.3 – NÚMERO E DISTRIBUIÇÃO PERCENTUAL DOS ASSOCIADOS POR GÊNERO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00250" y="2714625"/>
          <a:ext cx="4786313" cy="1943100"/>
        </p:xfrm>
        <a:graphic>
          <a:graphicData uri="http://schemas.openxmlformats.org/drawingml/2006/table">
            <a:tbl>
              <a:tblPr/>
              <a:tblGrid>
                <a:gridCol w="1559814"/>
                <a:gridCol w="1924257"/>
                <a:gridCol w="1302275"/>
              </a:tblGrid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50,22%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49,78%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1133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5.5 – NÚMERO DOS ASSOCIADOS POR GÊNERO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5.4 – NÚMERO E DISTRIBUIÇÃO PERCENTUAL DOS ASSOCIADOS POR CATEGORIA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571750" y="2143125"/>
          <a:ext cx="4429125" cy="2000250"/>
        </p:xfrm>
        <a:graphic>
          <a:graphicData uri="http://schemas.openxmlformats.org/drawingml/2006/table">
            <a:tbl>
              <a:tblPr/>
              <a:tblGrid>
                <a:gridCol w="2194419"/>
                <a:gridCol w="1036734"/>
                <a:gridCol w="1198003"/>
              </a:tblGrid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34,43%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63,58%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5.6 – NÚMERO DOS ASSOCIADOS POR CATEGORIA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428736"/>
          <a:ext cx="8472518" cy="48799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5.5 – NÚMERO E DISTRIBUIÇÃO PERCENTUAL DOS ASSOCIADOS EFETIVOS POR TITULAÇÃO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143125" y="2214563"/>
          <a:ext cx="4649788" cy="2143125"/>
        </p:xfrm>
        <a:graphic>
          <a:graphicData uri="http://schemas.openxmlformats.org/drawingml/2006/table">
            <a:tbl>
              <a:tblPr/>
              <a:tblGrid>
                <a:gridCol w="1801586"/>
                <a:gridCol w="1698638"/>
                <a:gridCol w="1149584"/>
              </a:tblGrid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Titulação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Graduação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40,82%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10,61%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30,34%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18,23%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735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1.5 – NÚMERO E DISTRIBUIÇÃO PERCENTUAL DOS ASSOCIADOS EFETIVOS POR TITULAÇÃO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7446" name="Group 38"/>
          <p:cNvGraphicFramePr>
            <a:graphicFrameLocks noGrp="1"/>
          </p:cNvGraphicFramePr>
          <p:nvPr/>
        </p:nvGraphicFramePr>
        <p:xfrm>
          <a:off x="2000250" y="2357438"/>
          <a:ext cx="5143500" cy="3022600"/>
        </p:xfrm>
        <a:graphic>
          <a:graphicData uri="http://schemas.openxmlformats.org/drawingml/2006/table">
            <a:tbl>
              <a:tblPr/>
              <a:tblGrid>
                <a:gridCol w="2078038"/>
                <a:gridCol w="1350962"/>
                <a:gridCol w="1714500"/>
              </a:tblGrid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Titulação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Graduação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25,14%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23,14%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33,14%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11,43%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Informou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350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5.7 – NÚMERO DOS ASSOCIADOS EFETIVOS POR TITULAÇÃO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5.8 – DISTRIBUIÇÃO PERCENTUAL DOS ASSOCIADOS EFETIVOS POR TITULAÇÃO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5.6 – NÚMERO E DISTRIBUIÇÃO PERCENTUAL DOS ASSOCIADOS EFETIVOS POR TITULAÇÃO E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/>
        </p:nvGraphicFramePr>
        <p:xfrm>
          <a:off x="428625" y="2143125"/>
          <a:ext cx="8286750" cy="3214688"/>
        </p:xfrm>
        <a:graphic>
          <a:graphicData uri="http://schemas.openxmlformats.org/drawingml/2006/table">
            <a:tbl>
              <a:tblPr/>
              <a:tblGrid>
                <a:gridCol w="1365954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</a:tblGrid>
              <a:tr h="779320">
                <a:tc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Graduado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Mestre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  Doutor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40,91%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43,25%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9,34%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81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9,40%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35,47%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52250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300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223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134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5.9 – NÚMERO DOS ASSOCIADOS EFETIVOS POR TITULAÇÃO E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5.10 – DISTRIBUIÇÃO PERCENTUAL DOS ASSOCIADOS EFETIVOS POR TITULAÇÃO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267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85720" y="1285860"/>
          <a:ext cx="8572560" cy="52149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5.7 – NÚMERO E DISTRIBUIÇÃO PERCENTUAL DOS ASSOCIADOS EFETIVOS POR TITULAÇÃO E ESTADO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428750" y="1071563"/>
          <a:ext cx="6643688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  <a:gridCol w="728746"/>
                <a:gridCol w="740892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Especialista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22,58%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32,26%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6,45%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10,53%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10,53%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36,84%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52,73%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16,36%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12,73%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44,68%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10,64%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31,91%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12,77%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57,14%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37,31%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16,42%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26,87%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19,40%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31,58%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26,32%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26,32%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15,79%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38,46%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15,38%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34,62%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11,54%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37,84%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13,51%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31,08%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17,57%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41,18%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8,89%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32,22%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17,78%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42,27%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3,09%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29,90%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24,74%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5.8. NÚMERO E DISTRIBUIÇÃO PERCENTUAL DOS ASSOCIADOS POR FILIAÇÃO INSTITUCIONAL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928813" y="2500313"/>
          <a:ext cx="5929312" cy="2071687"/>
        </p:xfrm>
        <a:graphic>
          <a:graphicData uri="http://schemas.openxmlformats.org/drawingml/2006/table">
            <a:tbl>
              <a:tblPr/>
              <a:tblGrid>
                <a:gridCol w="2521852"/>
                <a:gridCol w="1966444"/>
                <a:gridCol w="1441058"/>
              </a:tblGrid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Filiação 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Privada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Instituição Pública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62,20%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5.11 – NÚMERO DE ASSOCIADOS POR FILIAÇÃO INSTITUCIONAL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5.9. NÚMERO E DISTRIBUIÇÃO PERCENTUAL DOS ASSOCIADOS POR FILIAÇÃO INSTITUCIONAL E REGIÃO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785813" y="2571750"/>
          <a:ext cx="7643812" cy="2417763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</a:t>
                      </a: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60,87%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19,54%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79,61%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7,24%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51,73%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142852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5.12 – NÚMERO DOS ASSOCIADOS POR FILIAÇÃO INSTITUCIONAL E REGIÃO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1.7 – NÚMERO DOS ASSOCIADOS EFETIVOS POR TITULAÇÃO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85720" y="1142984"/>
          <a:ext cx="8572560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5.13 – DISTRIBUIÇÃO PERCENTUAL DOS ASSOCIADOS POR FILIAÇÃO INSTITUCIONAL E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411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214282" y="1285860"/>
          <a:ext cx="8643998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Tabela 5.10 – Número e Distribuição Percentual dos Associados por Filiação Institucional e Estado - 2005</a:t>
            </a:r>
            <a:endParaRPr lang="pt-BR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71688" y="1071563"/>
          <a:ext cx="5173662" cy="565943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Privada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r>
                        <a:rPr lang="pt-BR" sz="11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414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11,36%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28,57%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16,35%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8,65%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84,85%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6,06%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24,32%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58,56%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17,86%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77,78%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96,15%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38,10%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4,76%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45,65%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9,38%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84,38%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6,25%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29,93%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61,31%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25,24%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63,11%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11,65%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38,06%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42,58%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19,35%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</a:t>
                      </a:r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5.11 – NÚMERO E DISTRIBUIÇÃO PERCENTUAL DOS ASSOCIADOS POR ÁREA DE FORMAÇÃO INICIAL - 2005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6000750" cy="2333625"/>
        </p:xfrm>
        <a:graphic>
          <a:graphicData uri="http://schemas.openxmlformats.org/drawingml/2006/table">
            <a:tbl>
              <a:tblPr/>
              <a:tblGrid>
                <a:gridCol w="3424842"/>
                <a:gridCol w="1615823"/>
                <a:gridCol w="960127"/>
              </a:tblGrid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5.14 – NÚMERO DOS ASSOCIADOS POR ÁREA DE FORMAÇÃO INICIAL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5.12 – NÚMERO E DISTRIBUIÇÃO PERCENTUAL DOS ASSOCIADOS POR ÁREA DE FORMAÇÃO INICIAL E REGIÃO – 2005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785813" y="2571750"/>
          <a:ext cx="7643812" cy="2417763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2,59%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5.15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- 2005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14422"/>
          <a:ext cx="8643997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5.16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- 2005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14282" y="1285860"/>
          <a:ext cx="857256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5.13 – NÚMERO E DISTRIBUIÇÃO PERCENTUAL DOS ASSOCIADOS POR ÁREA DE FORMAÇÃO INICIAL E ESTADO - 2005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1071563"/>
          <a:ext cx="5173662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98,10%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93,69%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3,57%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99,05%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97,81%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99,02%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94,19%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3,23%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2,58%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6.1 – NÚMERO E DISTRIBUIÇÃO PERCENTUAL DOS ASSOCIADOS POR ESTADO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3429000" y="1071563"/>
          <a:ext cx="2828925" cy="5645150"/>
        </p:xfrm>
        <a:graphic>
          <a:graphicData uri="http://schemas.openxmlformats.org/drawingml/2006/table">
            <a:tbl>
              <a:tblPr/>
              <a:tblGrid>
                <a:gridCol w="1199178"/>
                <a:gridCol w="843173"/>
                <a:gridCol w="786961"/>
              </a:tblGrid>
              <a:tr h="1848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4379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3,94%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2,60%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13,08%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6,72%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1,61%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6,27%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9,41%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5,56%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2,87%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14,43%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10,57%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10,66%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EXTERIOR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267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 – NÚMERO DOS ASSOCIADOS POR ESTADO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85720" y="1600200"/>
          <a:ext cx="840108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1.8 – DISTRIBUIÇÃO PERCENTUAL DOS ASSOCIADOS EFETIVOS POR TITULAÇÃO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85720" y="1428736"/>
          <a:ext cx="8643998" cy="5143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6.2 –DISTRIBUIÇÃO PERCENTUAL DOS ASSOCIADOS POR ESTADO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142844" y="1500174"/>
          <a:ext cx="8643998" cy="48085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6.2 – NÚMERO E DISTRIBUIÇÃO PERCENTUAL DOS ASSOCIADOS POR REGIÃO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428875" y="2143125"/>
          <a:ext cx="4857750" cy="3292475"/>
        </p:xfrm>
        <a:graphic>
          <a:graphicData uri="http://schemas.openxmlformats.org/drawingml/2006/table">
            <a:tbl>
              <a:tblPr/>
              <a:tblGrid>
                <a:gridCol w="2081908"/>
                <a:gridCol w="1619261"/>
                <a:gridCol w="1156615"/>
              </a:tblGrid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4,30%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13,80%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11,92%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35,57%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34,41%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Exterior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6.3 – NÚMERO DOS ASSOCIADOS POR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6.4 – DISTRIBUIÇÃO PERCENTUAL DOS ASSOCIADOS POR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6.3 – NÚMERO E DISTRIBUIÇÃO PERCENTUAL DOS ASSOCIADOS POR GÊNERO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00250" y="2714625"/>
          <a:ext cx="4786313" cy="1943100"/>
        </p:xfrm>
        <a:graphic>
          <a:graphicData uri="http://schemas.openxmlformats.org/drawingml/2006/table">
            <a:tbl>
              <a:tblPr/>
              <a:tblGrid>
                <a:gridCol w="1559814"/>
                <a:gridCol w="1924257"/>
                <a:gridCol w="1302275"/>
              </a:tblGrid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50,37%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49,63%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6.5 – NÚMERO DOS ASSOCIADOS POR GÊNERO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6.4 – NÚMERO E DISTRIBUIÇÃO PERCENTUAL DOS ASSOCIADOS POR CATEGORIA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571750" y="2143125"/>
          <a:ext cx="4429125" cy="2000250"/>
        </p:xfrm>
        <a:graphic>
          <a:graphicData uri="http://schemas.openxmlformats.org/drawingml/2006/table">
            <a:tbl>
              <a:tblPr/>
              <a:tblGrid>
                <a:gridCol w="2194419"/>
                <a:gridCol w="1036734"/>
                <a:gridCol w="1198003"/>
              </a:tblGrid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38,62%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58,15%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3,23%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6.6 – NÚMERO DOS ASSOCIADOS POR CATEGORIA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6.5 – NÚMERO E DISTRIBUIÇÃO PERCENTUAL DOS ASSOCIADOS EFETIVOS POR TITULAÇÃO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143125" y="2214563"/>
          <a:ext cx="4649788" cy="2143125"/>
        </p:xfrm>
        <a:graphic>
          <a:graphicData uri="http://schemas.openxmlformats.org/drawingml/2006/table">
            <a:tbl>
              <a:tblPr/>
              <a:tblGrid>
                <a:gridCol w="1801586"/>
                <a:gridCol w="1698638"/>
                <a:gridCol w="1149584"/>
              </a:tblGrid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Titulação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Graduação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41,29%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8,63%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30,82%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19,26%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649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6.7 – NÚMERO DOS ASSOCIADOS EFETIVOS POR TITULAÇÃO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1.6 – NÚMERO E DISTRIBUIÇÃO PERCENTUAL DOS ASSOCIADOS EFETIVOS POR TITULAÇÃO E REGIÃO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Tabela 7"/>
          <p:cNvGraphicFramePr>
            <a:graphicFrameLocks noGrp="1"/>
          </p:cNvGraphicFramePr>
          <p:nvPr/>
        </p:nvGraphicFramePr>
        <p:xfrm>
          <a:off x="214313" y="2000250"/>
          <a:ext cx="8620193" cy="2668275"/>
        </p:xfrm>
        <a:graphic>
          <a:graphicData uri="http://schemas.openxmlformats.org/drawingml/2006/table">
            <a:tbl>
              <a:tblPr/>
              <a:tblGrid>
                <a:gridCol w="1021071"/>
                <a:gridCol w="746167"/>
                <a:gridCol w="746167"/>
                <a:gridCol w="746167"/>
                <a:gridCol w="746167"/>
                <a:gridCol w="746167"/>
                <a:gridCol w="746167"/>
                <a:gridCol w="746167"/>
                <a:gridCol w="746167"/>
                <a:gridCol w="814893"/>
                <a:gridCol w="814893"/>
              </a:tblGrid>
              <a:tr h="571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Especialista</a:t>
                      </a:r>
                    </a:p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Mestre</a:t>
                      </a:r>
                    </a:p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</a:t>
                      </a:r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Informou</a:t>
                      </a:r>
                    </a:p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</a:tr>
              <a:tr h="3241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81092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32419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16,18%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1092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27,78%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281092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19,25%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1092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3241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116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6.8 – DISTRIBUIÇÃO PERCENTUAL DOS ASSOCIADOS EFETIVOS POR TITULAÇÃO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Espaço Reservado para Conteúdo 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6.6 – NÚMERO E DISTRIBUIÇÃO PERCENTUAL DOS ASSOCIADOS EFETIVOS POR TITULAÇÃO E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/>
        </p:nvGraphicFramePr>
        <p:xfrm>
          <a:off x="428625" y="2143125"/>
          <a:ext cx="8286750" cy="3071813"/>
        </p:xfrm>
        <a:graphic>
          <a:graphicData uri="http://schemas.openxmlformats.org/drawingml/2006/table">
            <a:tbl>
              <a:tblPr/>
              <a:tblGrid>
                <a:gridCol w="1365954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</a:tblGrid>
              <a:tr h="744684">
                <a:tc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        </a:t>
                      </a:r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Graduado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     </a:t>
                      </a:r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Especialista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             Mestre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               Doutor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37,23%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35,11%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15,96%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34,52%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30,95%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22,62%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44,30%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26,75%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22,37%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04644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41,31%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6,10%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35,68%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16,90%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9927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268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56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200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125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6.9 – NÚMERO DOS ASSOCIADOS EFETIVOS POR TITULAÇÃO E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0" y="274638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6.10 – DISTRIBUIÇÃO PERCENTUAL DOS ASSOCIADOS EFETIVOS POR TITULAÇÃO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428596" y="1285860"/>
          <a:ext cx="8358246" cy="53578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6.7 – NÚMERO E DISTRIBUIÇÃO PERCENTUAL DOS ASSOCIADOS EFETIVOS POR TITULAÇÃO E ESTADO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428750" y="1071563"/>
          <a:ext cx="6643688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  <a:gridCol w="728746"/>
                <a:gridCol w="740892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Especialista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51,52%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15,15%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30,30%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3,03%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43,48%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30,43%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4,88%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19,51%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12,20%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30,23%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11,63%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41,86%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40,91%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20,45%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20,83%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17,86%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40,74%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3,70%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21,05%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36,84%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40,86%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7,53%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17,20%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45,31%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15,63%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5,62%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26,97%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28,09%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6.8. NÚMERO E DISTRIBUIÇÃO PERCENTUAL DOS ASSOCIADOS POR FILIAÇÃO INSTITUCIONAL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928813" y="2500313"/>
          <a:ext cx="5929312" cy="2071687"/>
        </p:xfrm>
        <a:graphic>
          <a:graphicData uri="http://schemas.openxmlformats.org/drawingml/2006/table">
            <a:tbl>
              <a:tblPr/>
              <a:tblGrid>
                <a:gridCol w="2521852"/>
                <a:gridCol w="1966444"/>
                <a:gridCol w="1441058"/>
              </a:tblGrid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Filiação 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Privada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24,73%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Instituição Pública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51,97%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6.11 – NÚMERO DE ASSOCIADOS POR FILIAÇÃO INSTITUCIONAL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6.9. NÚMERO E DISTRIBUIÇÃO PERCENTUAL DOS ASSOCIADOS POR FILIAÇÃO INSTITUCIONAL E REGIÃO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642938" y="2286000"/>
          <a:ext cx="7786687" cy="2703513"/>
        </p:xfrm>
        <a:graphic>
          <a:graphicData uri="http://schemas.openxmlformats.org/drawingml/2006/table">
            <a:tbl>
              <a:tblPr/>
              <a:tblGrid>
                <a:gridCol w="1524395"/>
                <a:gridCol w="1043729"/>
                <a:gridCol w="1043729"/>
                <a:gridCol w="1043729"/>
                <a:gridCol w="1043729"/>
                <a:gridCol w="1043729"/>
                <a:gridCol w="1043729"/>
              </a:tblGrid>
              <a:tr h="566015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</a:t>
                      </a: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6748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35124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29,17%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9710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9710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74,63%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8,21%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9710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23,99%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9710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06748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142852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6.12 – NÚMERO DOS ASSOCIADOS POR FILIAÇÃO INSTITUCIONAL E REGIÃO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6.13 – DISTRIBUIÇÃO PERCENTUAL DOS ASSOCIADOS POR FILIAÇÃO INSTITUCIONAL E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5107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85720" y="1357298"/>
          <a:ext cx="8572560" cy="5214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1.9 – NÚMERO DOS ASSOCIADOS EFETIVOS POR TITULAÇÃO E REGIÃO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85720" y="1428736"/>
          <a:ext cx="8643998" cy="5214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Tabela 6.10 – Número e Distribuição Percentual dos Associados por Filiação Institucional e Estado - 2006</a:t>
            </a:r>
            <a:endParaRPr lang="pt-BR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71688" y="1071563"/>
          <a:ext cx="5173662" cy="5689600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Privada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r>
                        <a:rPr lang="pt-BR" sz="12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414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15,91%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59,09%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13,79%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13,79%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15,79%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76,32%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80,95%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19,05%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28,21%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64,10%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40,32%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32,26%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27,42%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83,87%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6,45%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27,95%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52,80%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19,25%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38,46%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42,74%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18,80%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31,93%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47,06%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21,01%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6.11 – NÚMERO E DISTRIBUIÇÃO PERCENTUAL DOS ASSOCIADOS POR ÁREA DE FORMAÇÃO INICIAL - 2006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6000750" cy="2333625"/>
        </p:xfrm>
        <a:graphic>
          <a:graphicData uri="http://schemas.openxmlformats.org/drawingml/2006/table">
            <a:tbl>
              <a:tblPr/>
              <a:tblGrid>
                <a:gridCol w="3424842"/>
                <a:gridCol w="1615823"/>
                <a:gridCol w="960127"/>
              </a:tblGrid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95,25%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6.14 – NÚMERO DOS ASSOCIADOS POR ÁREA DE FORMAÇÃO INICIAL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6.12 – NÚMERO E DISTRIBUIÇÃO PERCENTUAL DOS ASSOCIADOS POR ÁREA DE FORMAÇÃO INICIAL E REGIÃO – 2006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785813" y="2571750"/>
          <a:ext cx="7643812" cy="2417763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96,99%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94,46%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6.15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14422"/>
          <a:ext cx="8643997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6.16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14282" y="1285860"/>
          <a:ext cx="8715436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6.13 – NÚMERO E DISTRIBUIÇÃO PERCENTUAL DOS ASSOCIADOS POR ÁREA DE FORMAÇÃO INICIAL E ESTADO - 2006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1071563"/>
          <a:ext cx="5173662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92,86%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79,55%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20,45%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93,10%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97,95%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96,19%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96,77%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3,23%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95,03%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98,31%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91,60%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2,52%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7.1 – NÚMERO E DISTRIBUIÇÃO PERCENTUAL DOS ASSOCIADOS POR ESTADO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255" name="Group 135"/>
          <p:cNvGraphicFramePr>
            <a:graphicFrameLocks noGrp="1"/>
          </p:cNvGraphicFramePr>
          <p:nvPr/>
        </p:nvGraphicFramePr>
        <p:xfrm>
          <a:off x="2571750" y="1131888"/>
          <a:ext cx="3714750" cy="5540375"/>
        </p:xfrm>
        <a:graphic>
          <a:graphicData uri="http://schemas.openxmlformats.org/drawingml/2006/table">
            <a:tbl>
              <a:tblPr/>
              <a:tblGrid>
                <a:gridCol w="1575112"/>
                <a:gridCol w="1106440"/>
                <a:gridCol w="1033210"/>
              </a:tblGrid>
              <a:tr h="92091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AC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0,24%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AL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AP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0,65%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AM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1,38%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BA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109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8,83%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0,81%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DF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35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2,84%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 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98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7,94%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99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8,02%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32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2,59%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MT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39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3,16%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MS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MG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118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9,56%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1,46%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PB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22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1,78%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PR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84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6,81%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58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4,70%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PI 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0,16%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2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RJ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97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7,86%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RN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4,13%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0,08%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RR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RS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104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8,43%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SC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67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5,43%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SP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136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11,02%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0,41%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0,57%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49225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0,16 %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1234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 – NÚMERO DOS ASSOCIADOS POR ESTADO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0" y="785794"/>
          <a:ext cx="8858280" cy="6215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7.2 –DISTRIBUIÇÃO PERCENTUAL DOS ASSOCIADOS POR ESTADO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071546"/>
          <a:ext cx="8572560" cy="5572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1.10 – DISTRIBUIÇÃO PERCENTUAL DOS ASSOCIADOS EFETIVOS POR TITULAÇÃO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83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214282" y="1285860"/>
          <a:ext cx="8715436" cy="53578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7.2 – NÚMERO E DISTRIBUIÇÃO PERCENTUAL DOS ASSOCIADOS POR REGIÃO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231" name="Group 39"/>
          <p:cNvGraphicFramePr>
            <a:graphicFrameLocks noGrp="1"/>
          </p:cNvGraphicFramePr>
          <p:nvPr/>
        </p:nvGraphicFramePr>
        <p:xfrm>
          <a:off x="1857375" y="2071688"/>
          <a:ext cx="5583238" cy="3340100"/>
        </p:xfrm>
        <a:graphic>
          <a:graphicData uri="http://schemas.openxmlformats.org/drawingml/2006/table">
            <a:tbl>
              <a:tblPr/>
              <a:tblGrid>
                <a:gridCol w="2955925"/>
                <a:gridCol w="1430338"/>
                <a:gridCol w="1196975"/>
              </a:tblGrid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4,22%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298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24,11%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Centro - Oeste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14,53%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448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36,36%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20,70%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0,16</a:t>
                      </a:r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  <a:endParaRPr kumimoji="0" lang="pt-BR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92867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7.3 – NÚMERO DOS ASSOCIADOS POR REGIÃO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857232"/>
          <a:ext cx="8715436" cy="564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7.4 – DISTRIBUIÇÃO PERCENTUAL DOS ASSOCIADOS POR REGIÃO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142844" y="928670"/>
          <a:ext cx="8543956" cy="5929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7.3 – NÚMERO E DISTRIBUIÇÃO PERCENTUAL DOS ASSOCIADOS POR GÊNERO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928813" y="2428875"/>
          <a:ext cx="5343525" cy="2524125"/>
        </p:xfrm>
        <a:graphic>
          <a:graphicData uri="http://schemas.openxmlformats.org/drawingml/2006/table">
            <a:tbl>
              <a:tblPr/>
              <a:tblGrid>
                <a:gridCol w="1556873"/>
                <a:gridCol w="2258320"/>
                <a:gridCol w="1528359"/>
              </a:tblGrid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  <a:endParaRPr lang="pt-BR" sz="2400" b="1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  <a:endParaRPr lang="pt-BR" sz="2400" b="1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Feminino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590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49,50%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Masculino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602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50,50%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1192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7.5 – NÚMERO DOS ASSOCIADOS POR GÊNERO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7.4 – NÚMERO E DISTRIBUIÇÃO PERCENTUAL DOS ASSOCIADOS POR CATEGORIA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2357438"/>
          <a:ext cx="4792662" cy="2405062"/>
        </p:xfrm>
        <a:graphic>
          <a:graphicData uri="http://schemas.openxmlformats.org/drawingml/2006/table">
            <a:tbl>
              <a:tblPr/>
              <a:tblGrid>
                <a:gridCol w="2518640"/>
                <a:gridCol w="1004812"/>
                <a:gridCol w="1269236"/>
              </a:tblGrid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409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33,14%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783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63,45%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3,41%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1232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85720" y="274638"/>
            <a:ext cx="885828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7.6 – NÚMERO DOS ASSOCIADOS POR CATEGORIA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214422"/>
          <a:ext cx="82296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7.5 – NÚMERO E DISTRIBUIÇÃO PERCENTUAL DOS ASSOCIADOS EFETIVOS POR TITULAÇÃO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7446" name="Group 38"/>
          <p:cNvGraphicFramePr>
            <a:graphicFrameLocks noGrp="1"/>
          </p:cNvGraphicFramePr>
          <p:nvPr/>
        </p:nvGraphicFramePr>
        <p:xfrm>
          <a:off x="2000250" y="2357438"/>
          <a:ext cx="5143500" cy="2590800"/>
        </p:xfrm>
        <a:graphic>
          <a:graphicData uri="http://schemas.openxmlformats.org/drawingml/2006/table">
            <a:tbl>
              <a:tblPr/>
              <a:tblGrid>
                <a:gridCol w="2078038"/>
                <a:gridCol w="1350962"/>
                <a:gridCol w="1714500"/>
              </a:tblGrid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Titulação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Graduação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327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41,76%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10,73%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227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28,99%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18,52%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783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7.7 – NÚMERO DOS ASSOCIADOS EFETIVOS POR TITULAÇÃO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7.8 – DISTRIBUIÇÃO PERCENTUAL DOS ASSOCIADOS EFETIVOS POR TITULAÇÃO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1.7 – NÚMERO E DISTRIBUIÇÃO PERCENTUAL DOS ASSOCIADOS EFETIVOS POR TITULAÇÃO E ESTADO – 2001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1643063" y="1000125"/>
          <a:ext cx="6096000" cy="5622925"/>
        </p:xfrm>
        <a:graphic>
          <a:graphicData uri="http://schemas.openxmlformats.org/drawingml/2006/table">
            <a:tbl>
              <a:tblPr/>
              <a:tblGrid>
                <a:gridCol w="534162"/>
                <a:gridCol w="534162"/>
                <a:gridCol w="618503"/>
                <a:gridCol w="534162"/>
                <a:gridCol w="534162"/>
                <a:gridCol w="534162"/>
                <a:gridCol w="534162"/>
                <a:gridCol w="534162"/>
                <a:gridCol w="571647"/>
                <a:gridCol w="583360"/>
                <a:gridCol w="583360"/>
              </a:tblGrid>
              <a:tr h="309930">
                <a:tc>
                  <a:txBody>
                    <a:bodyPr/>
                    <a:lstStyle/>
                    <a:p>
                      <a:pPr algn="ctr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Especialista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</a:t>
                      </a:r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Mestre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</a:t>
                      </a:r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Informou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71,43%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71,43%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29,17%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20,83%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17,65%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17,65%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19,35%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35,48%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3,23%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3,23%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27,27%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27,27%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17,95%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28,21%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28,21%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72,73%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52,17%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37,04%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40,74%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26,87%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46,27%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5,97%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8,96%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7.6 – NÚMERO E DISTRIBUIÇÃO PERCENTUAL DOS ASSOCIADOS EFETIVOS POR TITULAÇÃO E REGIÃO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Tabela 7"/>
          <p:cNvGraphicFramePr>
            <a:graphicFrameLocks noGrp="1"/>
          </p:cNvGraphicFramePr>
          <p:nvPr/>
        </p:nvGraphicFramePr>
        <p:xfrm>
          <a:off x="1000125" y="2590800"/>
          <a:ext cx="7358063" cy="2409825"/>
        </p:xfrm>
        <a:graphic>
          <a:graphicData uri="http://schemas.openxmlformats.org/drawingml/2006/table">
            <a:tbl>
              <a:tblPr/>
              <a:tblGrid>
                <a:gridCol w="1074778"/>
                <a:gridCol w="785414"/>
                <a:gridCol w="785414"/>
                <a:gridCol w="785414"/>
                <a:gridCol w="785414"/>
                <a:gridCol w="785414"/>
                <a:gridCol w="785414"/>
                <a:gridCol w="785414"/>
                <a:gridCol w="785414"/>
              </a:tblGrid>
              <a:tr h="49387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Graduado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Especialista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   Mestre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Doutor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</a:tr>
              <a:tr h="29931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Região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544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Centro Oeste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35,29%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35,29%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34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11,76%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29931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31,13%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29,80%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13,25%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44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Nordeste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47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25,69%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45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25,69%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39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31,19%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2544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Sul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51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30,54%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32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22,48%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67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27,85%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41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19,13%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44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Sudeste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91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26,70%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67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16,75%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83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35,08%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57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21,47%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29931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Total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229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184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227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143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7.9 – NÚMERO DOS ASSOCIADOS EFETIVOS POR TITULAÇÃO E REGIÃO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28596" y="1142984"/>
          <a:ext cx="8572560" cy="5500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7.10 – DISTRIBUIÇÃO PERCENTUAL DOS ASSOCIADOS EFETIVOS POR TITULAÇÃO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659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14282" y="1357298"/>
          <a:ext cx="8715436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-14290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7.7 – NÚMERO E DISTRIBUIÇÃO PERCENTUAL DOS ASSOCIADOS EFETIVOS POR TITULAÇÃO E ESTADO – 2007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1500188" y="785813"/>
          <a:ext cx="6072187" cy="5848350"/>
        </p:xfrm>
        <a:graphic>
          <a:graphicData uri="http://schemas.openxmlformats.org/drawingml/2006/table">
            <a:tbl>
              <a:tblPr/>
              <a:tblGrid>
                <a:gridCol w="719082"/>
                <a:gridCol w="596953"/>
                <a:gridCol w="761915"/>
                <a:gridCol w="658017"/>
                <a:gridCol w="779547"/>
                <a:gridCol w="654573"/>
                <a:gridCol w="658435"/>
                <a:gridCol w="457890"/>
                <a:gridCol w="785819"/>
              </a:tblGrid>
              <a:tr h="309930">
                <a:tc>
                  <a:txBody>
                    <a:bodyPr/>
                    <a:lstStyle/>
                    <a:p>
                      <a:pPr algn="ctr" fontAlgn="b"/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GRADUADO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ESPECIALISTA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MESTRE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DOUTOR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AC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AL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AM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12,50%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12,50%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AP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BA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46,00%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CE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DF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47,62%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19,05%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GO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28,30%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18,87%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39,62%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13,21%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MG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30,77%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23,08%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12,82%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MT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PB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38,24%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17,65%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35,29%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PI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PR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24,56%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19,30%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35,09%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21,05%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RJ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25,64%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17,95%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35,90%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20,51%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28,00%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32,00%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RR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34,18%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13,92%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30,38%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21,52%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SC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41,82%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21,82%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SP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27,00%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29,00%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24,00%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EX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TOTAL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229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184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227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143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7.8. NÚMERO E DISTRIBUIÇÃO PERCENTUAL DOS ASSOC	IADOS POR FILIAÇÃO INSTITUCIONAL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428750" y="2571750"/>
          <a:ext cx="5857875" cy="2024063"/>
        </p:xfrm>
        <a:graphic>
          <a:graphicData uri="http://schemas.openxmlformats.org/drawingml/2006/table">
            <a:tbl>
              <a:tblPr/>
              <a:tblGrid>
                <a:gridCol w="2490788"/>
                <a:gridCol w="1943100"/>
                <a:gridCol w="1423987"/>
              </a:tblGrid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Filiação Institucional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Privada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290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23,50%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Pública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669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54,21%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275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22,29%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7.11 – NÚMERO DE ASSOCIADOS POR FILIAÇÃO INSTITUCIONAL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357158" y="1357298"/>
          <a:ext cx="8229600" cy="5286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7.9. NÚMERO E DISTRIBUIÇÃO PERCENTUAL DOS ASSOCIADOS POR FILIAÇÃO INSTITUCIONAL E REGIÃO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500063" y="2143125"/>
          <a:ext cx="8143875" cy="3594100"/>
        </p:xfrm>
        <a:graphic>
          <a:graphicData uri="http://schemas.openxmlformats.org/drawingml/2006/table">
            <a:tbl>
              <a:tblPr/>
              <a:tblGrid>
                <a:gridCol w="1357322"/>
                <a:gridCol w="1041511"/>
                <a:gridCol w="1149021"/>
                <a:gridCol w="1149021"/>
                <a:gridCol w="1149021"/>
                <a:gridCol w="1149021"/>
                <a:gridCol w="1149021"/>
              </a:tblGrid>
              <a:tr h="7072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Instituição Privada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 Instituição Pública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Não Informou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714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6434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Centro Oeste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42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13,46%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117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34,62%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51,92%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Norte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15,49%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18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62,29%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27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22,22%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46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185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65,36%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66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11,17%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70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27,62%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147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44,99%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38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27,39%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124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27,45%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202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123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14,90%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289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669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274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7.12 – NÚMERO DOS ASSOCIADOS POR FILIAÇÃO INSTITUCIONAL E REGIÃO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357158" y="285728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7.13 – DISTRIBUIÇÃO PERCENTUAL DOS ASSOCIADOS POR FILIAÇÃO INSTITUCIONAL E REGIÃO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357158" y="1428736"/>
          <a:ext cx="8286808" cy="5143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-14290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7.10 – NÚMERO E DISTRIBUIÇÃO PERCENTUAL DOS ASSOCIADOS POR FILIAÇÃO INSTITUCIONAL E ESTADO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285875" y="857250"/>
          <a:ext cx="6215063" cy="5851525"/>
        </p:xfrm>
        <a:graphic>
          <a:graphicData uri="http://schemas.openxmlformats.org/drawingml/2006/table">
            <a:tbl>
              <a:tblPr/>
              <a:tblGrid>
                <a:gridCol w="925577"/>
                <a:gridCol w="768377"/>
                <a:gridCol w="980711"/>
                <a:gridCol w="846976"/>
                <a:gridCol w="1003405"/>
                <a:gridCol w="842544"/>
                <a:gridCol w="847515"/>
              </a:tblGrid>
              <a:tr h="309930">
                <a:tc>
                  <a:txBody>
                    <a:bodyPr/>
                    <a:lstStyle/>
                    <a:p>
                      <a:pPr algn="ctr" fontAlgn="b"/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Instituição Privada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Instituição</a:t>
                      </a:r>
                      <a:r>
                        <a:rPr lang="pt-BR" sz="1150" b="0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Pública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Não  Informado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AC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AL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AM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AP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82,35%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BA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39,45%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CE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DF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14,29%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25,71%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56,12%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35,71%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GO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14,14%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77,78%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68,75%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MG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21,19%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28,81%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MT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51,28%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43,59%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PA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PB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90,91%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29,31%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53,45%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17,24%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PI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PR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72,62%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RJ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45,36%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29,90%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24,74%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RN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9,80%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86,27%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3,92%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RR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RS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34,62%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49,04%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SC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29,85%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52,24%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17,91%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SE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57,14%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SP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34,56%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43,38%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22,06%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EX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TOTAL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3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CBCE EM NÚMEROS</a:t>
            </a:r>
            <a:endParaRPr lang="pt-BR" sz="3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99" name="Espaço Reservado para Conteúdo 4"/>
          <p:cNvSpPr>
            <a:spLocks noGrp="1"/>
          </p:cNvSpPr>
          <p:nvPr>
            <p:ph idx="1"/>
          </p:nvPr>
        </p:nvSpPr>
        <p:spPr>
          <a:xfrm>
            <a:off x="500063" y="1000125"/>
            <a:ext cx="8229600" cy="4708525"/>
          </a:xfrm>
        </p:spPr>
        <p:txBody>
          <a:bodyPr/>
          <a:lstStyle/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2" action="ppaction://hlinksldjump"/>
              </a:rPr>
              <a:t>ANO DE 2001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3" action="ppaction://hlinksldjump"/>
              </a:rPr>
              <a:t>ANO DE 2002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4" action="ppaction://hlinksldjump"/>
              </a:rPr>
              <a:t>ANO DE 2003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5" action="ppaction://hlinksldjump"/>
              </a:rPr>
              <a:t>ANO DE 2004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6" action="ppaction://hlinksldjump"/>
              </a:rPr>
              <a:t>ANO DE 2005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7" action="ppaction://hlinksldjump"/>
              </a:rPr>
              <a:t>ANO DE 2006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8" action="ppaction://hlinksldjump"/>
              </a:rPr>
              <a:t>ANO DE 2007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9" action="ppaction://hlinksldjump"/>
              </a:rPr>
              <a:t>ANO DE 2008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10" action="ppaction://hlinksldjump"/>
              </a:rPr>
              <a:t>EVOLUÇÃO  2001/2008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ctr" defTabSz="912813" eaLnBrk="1" hangingPunct="1">
              <a:lnSpc>
                <a:spcPct val="200000"/>
              </a:lnSpc>
              <a:buClr>
                <a:schemeClr val="bg1"/>
              </a:buClr>
              <a:buFont typeface="Wingdings" pitchFamily="2" charset="2"/>
              <a:buChar char="Ø"/>
            </a:pPr>
            <a:r>
              <a:rPr lang="pt-BR" sz="1600" b="1" smtClean="0">
                <a:solidFill>
                  <a:schemeClr val="bg1"/>
                </a:solidFill>
                <a:latin typeface="Arial" charset="0"/>
                <a:cs typeface="Arial" charset="0"/>
                <a:hlinkClick r:id="rId11" action="ppaction://hlinksldjump"/>
              </a:rPr>
              <a:t>CRÉDITOS</a:t>
            </a:r>
            <a:endParaRPr lang="pt-BR" sz="1600" b="1" smtClean="0">
              <a:solidFill>
                <a:schemeClr val="bg1"/>
              </a:solidFill>
              <a:latin typeface="Arial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1.8. NÚMERO E DISTRIBUIÇÃO PERCENTUAL DOS ASSOCIADOS POR FILIAÇÃO INSTITUCIONAL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428750" y="2571750"/>
          <a:ext cx="5857875" cy="2024063"/>
        </p:xfrm>
        <a:graphic>
          <a:graphicData uri="http://schemas.openxmlformats.org/drawingml/2006/table">
            <a:tbl>
              <a:tblPr/>
              <a:tblGrid>
                <a:gridCol w="2490788"/>
                <a:gridCol w="1943100"/>
                <a:gridCol w="1423987"/>
              </a:tblGrid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Filiação Institucional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Privada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15,80%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Pública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267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43,49%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250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40,72%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7.11 – NÚMERO E DISTRIBUIÇÃO PERCENTUAL DOS ASSOCIADOS POR ÁREA DE FORMAÇÃO INICIAL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5786437" cy="2457450"/>
        </p:xfrm>
        <a:graphic>
          <a:graphicData uri="http://schemas.openxmlformats.org/drawingml/2006/table">
            <a:tbl>
              <a:tblPr/>
              <a:tblGrid>
                <a:gridCol w="3302526"/>
                <a:gridCol w="1558115"/>
                <a:gridCol w="925836"/>
              </a:tblGrid>
              <a:tr h="571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1159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97,23%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13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1,09%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20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1,68%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1192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7.14 – NÚMERO DOS ASSOCIADOS POR ÁREA DE FORMAÇÃO INICIAL –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7.12 – NÚMERO E DISTRIBUIÇÃO PERCENTUAL DOS ASSOCIADOS POR ÁREA DE FORMAÇÃO INICIAL E REGIÃO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857250" y="1785938"/>
          <a:ext cx="7572375" cy="3605212"/>
        </p:xfrm>
        <a:graphic>
          <a:graphicData uri="http://schemas.openxmlformats.org/drawingml/2006/table">
            <a:tbl>
              <a:tblPr/>
              <a:tblGrid>
                <a:gridCol w="1361947"/>
                <a:gridCol w="1035080"/>
                <a:gridCol w="1035080"/>
                <a:gridCol w="1035080"/>
                <a:gridCol w="1035080"/>
                <a:gridCol w="1035080"/>
                <a:gridCol w="1035080"/>
              </a:tblGrid>
              <a:tr h="390375"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Educação Física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Outra Área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Não Informou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Região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Centro Oeste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175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98,04%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Norte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50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95,17%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1,03%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3,79%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Nordeste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276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98,31%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1,69%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11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Sul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243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97,41%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1,18%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Sudeste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414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98,78%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0,81%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0,41%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1158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7.15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428596" y="1214422"/>
          <a:ext cx="8501121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7.16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85720" y="1214422"/>
          <a:ext cx="8643998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142844" y="-142900"/>
            <a:ext cx="9001156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7.13 – NÚMERO E DISTRIBUIÇÃO PERCENTUAL DOS ASSOCIADOS POR ÁREA DE FORMAÇÃO INICIAL E ESTADO - 2007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285875" y="1006475"/>
          <a:ext cx="6215063" cy="5622925"/>
        </p:xfrm>
        <a:graphic>
          <a:graphicData uri="http://schemas.openxmlformats.org/drawingml/2006/table">
            <a:tbl>
              <a:tblPr/>
              <a:tblGrid>
                <a:gridCol w="925577"/>
                <a:gridCol w="768377"/>
                <a:gridCol w="980711"/>
                <a:gridCol w="846976"/>
                <a:gridCol w="1003405"/>
                <a:gridCol w="842544"/>
                <a:gridCol w="847515"/>
              </a:tblGrid>
              <a:tr h="309930">
                <a:tc>
                  <a:txBody>
                    <a:bodyPr/>
                    <a:lstStyle/>
                    <a:p>
                      <a:pPr algn="ctr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Instituição Privada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Instituição</a:t>
                      </a:r>
                      <a:r>
                        <a:rPr lang="pt-BR" sz="1100" b="0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Pública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Não  Informado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AC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AL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AM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AP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BA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89,72%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2,80%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CE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DF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GO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MG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99,10%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MS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MT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97,44%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94,12%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96,36%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98,77%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RJ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97,80%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RS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SC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SP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EX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TOTAL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8.1 – NÚMERO E DISTRIBUIÇÃO PERCENTUAL DOS ASSOCIADOS POR ESTADO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255" name="Group 135"/>
          <p:cNvGraphicFramePr>
            <a:graphicFrameLocks noGrp="1"/>
          </p:cNvGraphicFramePr>
          <p:nvPr/>
        </p:nvGraphicFramePr>
        <p:xfrm>
          <a:off x="2571750" y="1131888"/>
          <a:ext cx="4429125" cy="5540375"/>
        </p:xfrm>
        <a:graphic>
          <a:graphicData uri="http://schemas.openxmlformats.org/drawingml/2006/table">
            <a:tbl>
              <a:tblPr/>
              <a:tblGrid>
                <a:gridCol w="1878012"/>
                <a:gridCol w="1319213"/>
                <a:gridCol w="1231900"/>
              </a:tblGrid>
              <a:tr h="92091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AC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AL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AM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AP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BA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4,97%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DF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 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MG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5,45%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MS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MT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2,39%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PA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PB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PI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PR 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22,18%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2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RJ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4,88%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RN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3,92%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RR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RS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SC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8,41%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SE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SP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149225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1046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7257" marR="7257" marT="725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 – NÚMERO DOS ASSOCIADOS POR ESTADO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-142908" y="785794"/>
          <a:ext cx="9001188" cy="6215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8.2 –DISTRIBUIÇÃO PERCENTUAL DOS ASSOCIADOS POR ESTADO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0" y="1071546"/>
          <a:ext cx="9144000" cy="5786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8.2 – NÚMERO E DISTRIBUIÇÃO PERCENTUAL DOS ASSOCIADOS POR REGIÃO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231" name="Group 39"/>
          <p:cNvGraphicFramePr>
            <a:graphicFrameLocks noGrp="1"/>
          </p:cNvGraphicFramePr>
          <p:nvPr/>
        </p:nvGraphicFramePr>
        <p:xfrm>
          <a:off x="1857375" y="2071688"/>
          <a:ext cx="5583238" cy="3340100"/>
        </p:xfrm>
        <a:graphic>
          <a:graphicData uri="http://schemas.openxmlformats.org/drawingml/2006/table">
            <a:tbl>
              <a:tblPr/>
              <a:tblGrid>
                <a:gridCol w="2955925"/>
                <a:gridCol w="1430338"/>
                <a:gridCol w="1196975"/>
              </a:tblGrid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5,83%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13,29%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Centro - Oeste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12,80%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19,21%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415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33,63%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  <a:endParaRPr kumimoji="0" lang="pt-BR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175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1.11 – NÚMERO DE ASSOCIADOS POR FILIAÇÃO INSTITUCIONAL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142984"/>
          <a:ext cx="8929718" cy="57150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92867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8.3 – NÚMERO DOS ASSOCIADOS POR REGIÃO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857232"/>
          <a:ext cx="8715436" cy="564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8.4 – DISTRIBUIÇÃO PERCENTUAL DOS ASSOCIADOS POR REGIÃO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142844" y="928670"/>
          <a:ext cx="8543956" cy="5929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8.3 – NÚMERO E DISTRIBUIÇÃO PERCENTUAL DOS ASSOCIADOS POR GÊNERO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928813" y="2428875"/>
          <a:ext cx="5343525" cy="2524125"/>
        </p:xfrm>
        <a:graphic>
          <a:graphicData uri="http://schemas.openxmlformats.org/drawingml/2006/table">
            <a:tbl>
              <a:tblPr/>
              <a:tblGrid>
                <a:gridCol w="1556873"/>
                <a:gridCol w="2258320"/>
                <a:gridCol w="1528359"/>
              </a:tblGrid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  <a:endParaRPr lang="pt-BR" sz="2400" b="1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  <a:endParaRPr lang="pt-BR" sz="2400" b="1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Feminino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499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49,21%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Masculino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515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50,79%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1014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8.5 – NÚMERO DOS ASSOCIADOS POR GÊNERO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Espaço Reservado para Conteúdo 6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8.4 – NÚMERO E DISTRIBUIÇÃO PERCENTUAL DOS ASSOCIADOS POR CATEGORIA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2357438"/>
          <a:ext cx="4792662" cy="2405062"/>
        </p:xfrm>
        <a:graphic>
          <a:graphicData uri="http://schemas.openxmlformats.org/drawingml/2006/table">
            <a:tbl>
              <a:tblPr/>
              <a:tblGrid>
                <a:gridCol w="2518640"/>
                <a:gridCol w="1004812"/>
                <a:gridCol w="1269236"/>
              </a:tblGrid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409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39,10%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605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57,84%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3,06%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810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1046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85720" y="274638"/>
            <a:ext cx="885828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8.6 – NÚMERO DOS ASSOCIADOS POR CATEGORIA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211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0" y="1214422"/>
          <a:ext cx="91440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8.5 – NÚMERO E DISTRIBUIÇÃO PERCENTUAL DOS ASSOCIADOS EFETIVOS POR TITULAÇÃO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7446" name="Group 38"/>
          <p:cNvGraphicFramePr>
            <a:graphicFrameLocks noGrp="1"/>
          </p:cNvGraphicFramePr>
          <p:nvPr/>
        </p:nvGraphicFramePr>
        <p:xfrm>
          <a:off x="2000250" y="2357438"/>
          <a:ext cx="5143500" cy="2590800"/>
        </p:xfrm>
        <a:graphic>
          <a:graphicData uri="http://schemas.openxmlformats.org/drawingml/2006/table">
            <a:tbl>
              <a:tblPr/>
              <a:tblGrid>
                <a:gridCol w="2078038"/>
                <a:gridCol w="1350962"/>
                <a:gridCol w="1714500"/>
              </a:tblGrid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Titulação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Graduação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40,34%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10,08%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30,41%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19,17%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605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8.7 – NÚMERO DOS ASSOCIADOS EFETIVOS POR TITULAÇÃO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0" y="1600200"/>
          <a:ext cx="9144000" cy="50435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8.8 – DISTRIBUIÇÃO PERCENTUAL DOS ASSOCIADOS EFETIVOS POR TITULAÇÃO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500174"/>
          <a:ext cx="9144000" cy="5357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8.6 – NÚMERO E DISTRIBUIÇÃO PERCENTUAL DOS ASSOCIADOS EFETIVOS POR TITULAÇÃO E REGIÃO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Tabela 7"/>
          <p:cNvGraphicFramePr>
            <a:graphicFrameLocks noGrp="1"/>
          </p:cNvGraphicFramePr>
          <p:nvPr/>
        </p:nvGraphicFramePr>
        <p:xfrm>
          <a:off x="642938" y="2143125"/>
          <a:ext cx="7500937" cy="2571750"/>
        </p:xfrm>
        <a:graphic>
          <a:graphicData uri="http://schemas.openxmlformats.org/drawingml/2006/table">
            <a:tbl>
              <a:tblPr/>
              <a:tblGrid>
                <a:gridCol w="1095653"/>
                <a:gridCol w="800667"/>
                <a:gridCol w="800667"/>
                <a:gridCol w="800667"/>
                <a:gridCol w="800667"/>
                <a:gridCol w="800667"/>
                <a:gridCol w="800667"/>
                <a:gridCol w="800667"/>
                <a:gridCol w="800667"/>
              </a:tblGrid>
              <a:tr h="52713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Graduado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Especialista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   Mestre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   Doutor</a:t>
                      </a:r>
                    </a:p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6948" marR="6948" marT="69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B967"/>
                    </a:solidFill>
                  </a:tcPr>
                </a:tc>
              </a:tr>
              <a:tr h="3194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Região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715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Centro Oeste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38,30%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27,66%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25,53%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8,51%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3194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44,95%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30,28%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14,68%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15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Nordeste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38,30%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27,66%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20,21%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2715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Sul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39,46%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30,81%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23,78%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15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Sudeste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32,94%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19,41%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3194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Total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244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61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184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116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1.9. NÚMERO E DISTRIBUIÇÃO PERCENTUAL DOS ASSOCIADOS POR FILIAÇÃO INSTITUCIONAL E REGIÃO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500063" y="2143125"/>
          <a:ext cx="8143875" cy="3594100"/>
        </p:xfrm>
        <a:graphic>
          <a:graphicData uri="http://schemas.openxmlformats.org/drawingml/2006/table">
            <a:tbl>
              <a:tblPr/>
              <a:tblGrid>
                <a:gridCol w="1357322"/>
                <a:gridCol w="1041511"/>
                <a:gridCol w="1149021"/>
                <a:gridCol w="1149021"/>
                <a:gridCol w="1149021"/>
                <a:gridCol w="1149021"/>
                <a:gridCol w="1149021"/>
              </a:tblGrid>
              <a:tr h="7072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Privada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Instituição Pública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Informou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714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64340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5,19%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36,91%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16,10%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33,90%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357158" y="285728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8.9 – NÚMERO DOS ASSOCIADOS EFETIVOS POR TITULAÇÃO E REGIÃO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14422"/>
          <a:ext cx="91440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0" y="142875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8.10 – DISTRIBUIÇÃO PERCENTUAL DOS ASSOCIADOS EFETIVOS POR TITULAÇÃO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Gráfico 3"/>
          <p:cNvGraphicFramePr>
            <a:graphicFrameLocks/>
          </p:cNvGraphicFramePr>
          <p:nvPr/>
        </p:nvGraphicFramePr>
        <p:xfrm>
          <a:off x="214282" y="1285860"/>
          <a:ext cx="8715436" cy="5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-14290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8.7 – NÚMERO E DISTRIBUIÇÃO PERCENTUAL DOS ASSOCIADOS EFETIVOS POR TITULAÇÃO E ESTADO – 2008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1357313" y="1071563"/>
          <a:ext cx="6072187" cy="5622925"/>
        </p:xfrm>
        <a:graphic>
          <a:graphicData uri="http://schemas.openxmlformats.org/drawingml/2006/table">
            <a:tbl>
              <a:tblPr/>
              <a:tblGrid>
                <a:gridCol w="719082"/>
                <a:gridCol w="596953"/>
                <a:gridCol w="761915"/>
                <a:gridCol w="658017"/>
                <a:gridCol w="779547"/>
                <a:gridCol w="654573"/>
                <a:gridCol w="658435"/>
                <a:gridCol w="457890"/>
                <a:gridCol w="785819"/>
              </a:tblGrid>
              <a:tr h="309930">
                <a:tc>
                  <a:txBody>
                    <a:bodyPr/>
                    <a:lstStyle/>
                    <a:p>
                      <a:pPr algn="r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GRADUADO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ESPECIALISTA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MESTRE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DOUTOR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75,00%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17,14%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31,43%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2,86%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71,43%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45,45%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13,64%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4,55%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36,36%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7,69%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23,08%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19,23%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8,00%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57,14%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14,29%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46,34%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9,76%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34,15%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9,76%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29,41%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35,29%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23,53%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11,76%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28,00%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24,00%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8,00%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47,37%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5,26%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36,84%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10,53%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35,59%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15,25%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28,81%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20,34%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42,22%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2,22%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31,11%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24,44%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39,29%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10,71%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17,86%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32,14%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40,32%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3,23%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32,26%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24,19%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44,90%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4,08%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38,78%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12,24%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30,14%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5,48%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31,51%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32,88%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80,00%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0,00%</a:t>
                      </a:r>
                      <a:endParaRPr lang="pt-BR" sz="1000" b="0" i="0" u="none" strike="noStrike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8.8. NÚMERO E DISTRIBUIÇÃO PERCENTUAL DOS ASSOC	IADOS POR FILIAÇÃO INSTITUCIONAL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428750" y="2571750"/>
          <a:ext cx="5857875" cy="2024063"/>
        </p:xfrm>
        <a:graphic>
          <a:graphicData uri="http://schemas.openxmlformats.org/drawingml/2006/table">
            <a:tbl>
              <a:tblPr/>
              <a:tblGrid>
                <a:gridCol w="2490788"/>
                <a:gridCol w="1943100"/>
                <a:gridCol w="1423987"/>
              </a:tblGrid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Filiação Institucional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Privada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261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24,95%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Pública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49,04%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272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26,00%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428596" y="285728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8.11 – NÚMERO DE ASSOCIADOS POR FILIAÇÃO INSTITUCIONAL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Gráfico 6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8.9. NÚMERO E DISTRIBUIÇÃO PERCENTUAL DOS ASSOCIADOS POR FILIAÇÃO INSTITUCIONAL E REGIÃO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500063" y="2143125"/>
          <a:ext cx="8143875" cy="3594100"/>
        </p:xfrm>
        <a:graphic>
          <a:graphicData uri="http://schemas.openxmlformats.org/drawingml/2006/table">
            <a:tbl>
              <a:tblPr/>
              <a:tblGrid>
                <a:gridCol w="1357322"/>
                <a:gridCol w="1041511"/>
                <a:gridCol w="1149021"/>
                <a:gridCol w="1149021"/>
                <a:gridCol w="1149021"/>
                <a:gridCol w="1149021"/>
                <a:gridCol w="1149021"/>
              </a:tblGrid>
              <a:tr h="7072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Instituição Privada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Instituição Pública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Não Informou</a:t>
                      </a: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714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6434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13,89%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45,83%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40,28%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14,02%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60,98%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21,66%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68,79%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9,55%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27,31%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44,54%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28,15%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643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31,08%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28,92%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100,00%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100,00%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100,00%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285720" y="285728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8.12 – NÚMERO DOS ASSOCIADOS POR FILIAÇÃO INSTITUCIONAL E REGIÃO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357298"/>
          <a:ext cx="9144000" cy="5500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500034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8.13 – DISTRIBUIÇÃO PERCENTUAL DOS ASSOCIADOS POR FILIAÇÃO INSTITUCIONAL E REGIÃO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Gráfico 3"/>
          <p:cNvGraphicFramePr>
            <a:graphicFrameLocks/>
          </p:cNvGraphicFramePr>
          <p:nvPr/>
        </p:nvGraphicFramePr>
        <p:xfrm>
          <a:off x="214282" y="1214422"/>
          <a:ext cx="8929718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-14290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8.10 – NÚMERO E DISTRIBUIÇÃO PERCENTUAL DOS ASSOCIADOS POR FILIAÇÃO INSTITUCIONAL E ESTADO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285875" y="857250"/>
          <a:ext cx="6643688" cy="6000750"/>
        </p:xfrm>
        <a:graphic>
          <a:graphicData uri="http://schemas.openxmlformats.org/drawingml/2006/table">
            <a:tbl>
              <a:tblPr/>
              <a:tblGrid>
                <a:gridCol w="989407"/>
                <a:gridCol w="821366"/>
                <a:gridCol w="1048343"/>
                <a:gridCol w="905385"/>
                <a:gridCol w="1072602"/>
                <a:gridCol w="900648"/>
                <a:gridCol w="905961"/>
              </a:tblGrid>
              <a:tr h="376349">
                <a:tc>
                  <a:txBody>
                    <a:bodyPr/>
                    <a:lstStyle/>
                    <a:p>
                      <a:pPr algn="ctr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Instituição Privada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Instituição</a:t>
                      </a:r>
                      <a:r>
                        <a:rPr lang="pt-BR" sz="1100" b="0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Pública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Não  Informado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22136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29,17%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30,77%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73,08%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12,20%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26,73%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27,27%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28,42%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46,07%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20,22%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50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1360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8.11 – NÚMERO E DISTRIBUIÇÃO PERCENTUAL DOS ASSOCIADOS POR ÁREA DE FORMAÇÃO INICIAL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5786437" cy="2457450"/>
        </p:xfrm>
        <a:graphic>
          <a:graphicData uri="http://schemas.openxmlformats.org/drawingml/2006/table">
            <a:tbl>
              <a:tblPr/>
              <a:tblGrid>
                <a:gridCol w="3302526"/>
                <a:gridCol w="1558115"/>
                <a:gridCol w="925836"/>
              </a:tblGrid>
              <a:tr h="571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1017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97,23%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0,67%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2,10%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1046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1.12 – NÚMERO DOS ASSOCIADOS POR FILIAÇÃO INSTITUCIONAL E REGIÃO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142984"/>
          <a:ext cx="8929718" cy="57150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500034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8.14 – NÚMERO DOS ASSOCIADOS POR ÁREA DE FORMAÇÃO INICIAL –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Gráfico 6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8.12 – NÚMERO E DISTRIBUIÇÃO PERCENTUAL DOS ASSOCIADOS POR ÁREA DE FORMAÇÃO INICIAL E REGIÃO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857250" y="1785938"/>
          <a:ext cx="7572375" cy="3605212"/>
        </p:xfrm>
        <a:graphic>
          <a:graphicData uri="http://schemas.openxmlformats.org/drawingml/2006/table">
            <a:tbl>
              <a:tblPr/>
              <a:tblGrid>
                <a:gridCol w="1361947"/>
                <a:gridCol w="1035080"/>
                <a:gridCol w="1035080"/>
                <a:gridCol w="1035080"/>
                <a:gridCol w="1035080"/>
                <a:gridCol w="1035080"/>
                <a:gridCol w="1035080"/>
              </a:tblGrid>
              <a:tr h="390375">
                <a:tc>
                  <a:txBody>
                    <a:bodyPr/>
                    <a:lstStyle/>
                    <a:p>
                      <a:pPr algn="ctr" fontAlgn="b"/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Educação Física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Outra Área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97,56%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2,44%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98,73%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1,27%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93,25%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1,69%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5,06%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98,31%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0,24%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1,45%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8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8.15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142984"/>
          <a:ext cx="9143999" cy="57150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8.16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- 2008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142844" y="-142900"/>
            <a:ext cx="9001156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8.13 – NÚMERO E DISTRIBUIÇÃO PERCENTUAL DOS ASSOCIADOS POR ÁREA DE FORMAÇÃO INICIAL E ESTADO - 2008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285875" y="1006475"/>
          <a:ext cx="6215063" cy="5810250"/>
        </p:xfrm>
        <a:graphic>
          <a:graphicData uri="http://schemas.openxmlformats.org/drawingml/2006/table">
            <a:tbl>
              <a:tblPr/>
              <a:tblGrid>
                <a:gridCol w="925577"/>
                <a:gridCol w="768377"/>
                <a:gridCol w="980711"/>
                <a:gridCol w="846976"/>
                <a:gridCol w="1003405"/>
                <a:gridCol w="842544"/>
                <a:gridCol w="847515"/>
              </a:tblGrid>
              <a:tr h="309930">
                <a:tc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        Instituição Privada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Instituição</a:t>
                      </a:r>
                      <a:r>
                        <a:rPr lang="pt-BR" sz="1200" b="0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 Pública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Não  Informado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050" b="0" i="0" u="none" strike="noStrike" dirty="0">
                        <a:solidFill>
                          <a:sysClr val="windowText" lastClr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ESTADO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N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77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98,08%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94,74%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5,26%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99,01%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94,12%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91,01%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75">
                <a:tc>
                  <a:txBody>
                    <a:bodyPr/>
                    <a:lstStyle/>
                    <a:p>
                      <a:pPr algn="l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2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9.1 – EVOLUÇÃO DO NÚMERO DE ASSOCIADOS – </a:t>
            </a:r>
            <a:b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2001/2008</a:t>
            </a:r>
            <a:b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14422"/>
          <a:ext cx="9144000" cy="56435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9.1 – EVOLUÇÃO DO NÚMERO E DA  DISTRIBUIÇÃO PERCENTUAL DOS ASSOCIADOS POR ESTADO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27752" name="Group 424"/>
          <p:cNvGraphicFramePr>
            <a:graphicFrameLocks noGrp="1"/>
          </p:cNvGraphicFramePr>
          <p:nvPr/>
        </p:nvGraphicFramePr>
        <p:xfrm>
          <a:off x="285750" y="1143000"/>
          <a:ext cx="8501063" cy="5419725"/>
        </p:xfrm>
        <a:graphic>
          <a:graphicData uri="http://schemas.openxmlformats.org/drawingml/2006/table">
            <a:tbl>
              <a:tblPr/>
              <a:tblGrid>
                <a:gridCol w="723615"/>
                <a:gridCol w="484370"/>
                <a:gridCol w="570657"/>
                <a:gridCol w="400047"/>
                <a:gridCol w="578498"/>
                <a:gridCol w="394164"/>
                <a:gridCol w="584382"/>
                <a:gridCol w="386321"/>
                <a:gridCol w="592226"/>
                <a:gridCol w="419659"/>
                <a:gridCol w="527513"/>
                <a:gridCol w="525553"/>
                <a:gridCol w="439875"/>
                <a:gridCol w="468536"/>
                <a:gridCol w="468567"/>
                <a:gridCol w="468567"/>
                <a:gridCol w="468567"/>
              </a:tblGrid>
              <a:tr h="192229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      2003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</a:tr>
              <a:tr h="192229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AC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AL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1,47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0,98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AM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0,85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AP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0,12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BA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5,06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5,01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8,83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DF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2,61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2,44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3,92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7,57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GO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8,81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8,79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MA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0,98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1,34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MG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11,09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10,38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MS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0,65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0,73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MT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0,61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PA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1,31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0,98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PB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0,98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PE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3,75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2,81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PI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PR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7,83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7,33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RJ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11,42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10,74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7,96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RN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2,77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5,62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2,77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2,87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RO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RR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RS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6,85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4,64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SC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6,04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6,23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SE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0,37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SP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21,86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20,63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0,49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0,73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  <a:tr h="17361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614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1106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100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1234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9.2 – EVOLUÇÃO DO POSICIONAMENTO DOS ESTADOS POR NÚMERO DE ASSOCIADOS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28775" name="Group 423"/>
          <p:cNvGraphicFramePr>
            <a:graphicFrameLocks noGrp="1"/>
          </p:cNvGraphicFramePr>
          <p:nvPr/>
        </p:nvGraphicFramePr>
        <p:xfrm>
          <a:off x="357188" y="1000125"/>
          <a:ext cx="8501062" cy="5645150"/>
        </p:xfrm>
        <a:graphic>
          <a:graphicData uri="http://schemas.openxmlformats.org/drawingml/2006/table">
            <a:tbl>
              <a:tblPr/>
              <a:tblGrid>
                <a:gridCol w="481194"/>
                <a:gridCol w="481194"/>
                <a:gridCol w="578103"/>
                <a:gridCol w="465137"/>
                <a:gridCol w="501441"/>
                <a:gridCol w="501413"/>
                <a:gridCol w="426714"/>
                <a:gridCol w="412693"/>
                <a:gridCol w="573090"/>
                <a:gridCol w="429400"/>
                <a:gridCol w="521296"/>
                <a:gridCol w="522965"/>
                <a:gridCol w="521296"/>
                <a:gridCol w="521296"/>
                <a:gridCol w="521296"/>
                <a:gridCol w="521296"/>
                <a:gridCol w="521296"/>
              </a:tblGrid>
              <a:tr h="49156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2001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2002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2003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2004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2005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2006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2007</a:t>
                      </a: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5809" marR="5809" marT="580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2008</a:t>
                      </a:r>
                    </a:p>
                  </a:txBody>
                  <a:tcPr marL="4997" marR="4997" marT="499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</a:tr>
              <a:tr h="15178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 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</a:rPr>
                        <a:t>Ranking</a:t>
                      </a:r>
                      <a:endParaRPr lang="pt-BR" sz="105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17375D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AC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AL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AM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AP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BA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CE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DF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GO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MA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MG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MS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MT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PA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PB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15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PE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PI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PR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RJ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RN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RO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25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RR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26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RS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42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38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SC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SE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20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SP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134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5D9F1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17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16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22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  <a:tr h="16179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Exterior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21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24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184146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614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-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819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-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1106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rgbClr val="000000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1156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1116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1234</a:t>
                      </a:r>
                    </a:p>
                  </a:txBody>
                  <a:tcPr marL="4997" marR="4997" marT="499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-</a:t>
                      </a:r>
                    </a:p>
                  </a:txBody>
                  <a:tcPr marL="5809" marR="5809" marT="5809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1046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05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38ED5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9.3 – EVOLUÇÃO DO NÚMERO, DISTRIBUIÇÃO PERCENTUAL DOS ASSOCIADOS POR REGIÃO E POSICIONAMENTO DA REGIÃO POR NÚMERO DE ASSOCIADOS  - 2001/2008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0" y="2428875"/>
          <a:ext cx="9144000" cy="3286125"/>
        </p:xfrm>
        <a:graphic>
          <a:graphicData uri="http://schemas.openxmlformats.org/drawingml/2006/table">
            <a:tbl>
              <a:tblPr/>
              <a:tblGrid>
                <a:gridCol w="668700"/>
                <a:gridCol w="393165"/>
                <a:gridCol w="378451"/>
                <a:gridCol w="378451"/>
                <a:gridCol w="378451"/>
                <a:gridCol w="37845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  <a:gridCol w="410521"/>
              </a:tblGrid>
              <a:tr h="678543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2002</a:t>
                      </a:r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2003</a:t>
                      </a:r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2004</a:t>
                      </a:r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2005</a:t>
                      </a:r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2006</a:t>
                      </a:r>
                    </a:p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3760" marR="3760" marT="376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2007</a:t>
                      </a:r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2008</a:t>
                      </a:r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4423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Posição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4423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103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12,58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136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12,30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13,46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174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15,05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154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13,80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179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14,51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158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12,80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4423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154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18,80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477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43,13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365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37,51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462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39,97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397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35,57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255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20,66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33,63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</a:tr>
              <a:tr h="4423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399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48,72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358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32,37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350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35,97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345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29,84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384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34,41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448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36,30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19,21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39608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2,81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1,90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1,85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1,99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4,30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52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4,21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5,83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5F1"/>
                    </a:solidFill>
                  </a:tcPr>
                </a:tc>
              </a:tr>
              <a:tr h="4423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140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17,09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113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11,44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109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11,20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152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13,15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11,92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298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24,15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2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13,29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3760" marR="3760" marT="376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9.2  – EVOLUÇÃO DAS REGIÕES POR NÚMERO DE ASSOCIADOS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46787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1.13 – DISTRIBUIÇÃO PERCENTUAL DOS ASSOCIADOS POR FILIAÇÃO INSTITUCIONAL E REGIÃO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627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214282" y="1214422"/>
          <a:ext cx="8715436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9.4 – EVOLUÇÃO DO NÚMERO E DA DISTRIBUIÇÃO PERCENTUAL DOS ASSOCIADOS POR GÊNERO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31508" name="Group 84"/>
          <p:cNvGraphicFramePr>
            <a:graphicFrameLocks noGrp="1"/>
          </p:cNvGraphicFramePr>
          <p:nvPr/>
        </p:nvGraphicFramePr>
        <p:xfrm>
          <a:off x="285750" y="2214563"/>
          <a:ext cx="8643938" cy="2500312"/>
        </p:xfrm>
        <a:graphic>
          <a:graphicData uri="http://schemas.openxmlformats.org/drawingml/2006/table">
            <a:tbl>
              <a:tblPr/>
              <a:tblGrid>
                <a:gridCol w="779519"/>
                <a:gridCol w="415627"/>
                <a:gridCol w="620438"/>
                <a:gridCol w="470402"/>
                <a:gridCol w="542834"/>
                <a:gridCol w="545033"/>
                <a:gridCol w="626642"/>
                <a:gridCol w="507778"/>
                <a:gridCol w="590813"/>
                <a:gridCol w="590814"/>
                <a:gridCol w="596618"/>
                <a:gridCol w="471489"/>
                <a:gridCol w="704333"/>
                <a:gridCol w="590813"/>
                <a:gridCol w="590813"/>
              </a:tblGrid>
              <a:tr h="653087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5701" marR="5701" marT="5701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2002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2003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2004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2005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2006</a:t>
                      </a:r>
                    </a:p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2007</a:t>
                      </a:r>
                    </a:p>
                  </a:txBody>
                  <a:tcPr marL="5701" marR="5701" marT="5701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2008</a:t>
                      </a:r>
                    </a:p>
                  </a:txBody>
                  <a:tcPr marL="5701" marR="5701" marT="5701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t-B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5701" marR="5701" marT="5701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53D75"/>
                    </a:solidFill>
                  </a:tcPr>
                </a:tc>
              </a:tr>
              <a:tr h="391852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Gênero</a:t>
                      </a: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  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</a:tr>
              <a:tr h="48513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367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44,81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547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49,59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466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48,39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569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50,22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544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50,37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590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49,50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41,86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48513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452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55,19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556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50,41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497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51,61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564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49,78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536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49,63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602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50,50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515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43,20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E5F1"/>
                    </a:solidFill>
                  </a:tcPr>
                </a:tc>
              </a:tr>
              <a:tr h="485130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819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 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1103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963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1133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1080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1192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1046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</a:t>
                      </a:r>
                    </a:p>
                  </a:txBody>
                  <a:tcPr marL="5701" marR="5701" marT="5701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idx="4294967295"/>
          </p:nvPr>
        </p:nvSpPr>
        <p:spPr>
          <a:xfrm>
            <a:off x="357158" y="21429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9.3 – EVOLUÇÃO DA DISTRIBUIÇÃO PERCENTUAL DOS ASSOCIADOS POR GÊNERO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0" y="1214422"/>
          <a:ext cx="9143999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9.5 – EVOLUÇÃO DO NÚMERO E DISTRIBUIÇÃO DOS ASSOCIADOS POR CATEGORIA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0" y="2000250"/>
          <a:ext cx="9144000" cy="3429000"/>
        </p:xfrm>
        <a:graphic>
          <a:graphicData uri="http://schemas.openxmlformats.org/drawingml/2006/table">
            <a:tbl>
              <a:tblPr/>
              <a:tblGrid>
                <a:gridCol w="994440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  <a:gridCol w="582112"/>
              </a:tblGrid>
              <a:tr h="70646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2002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2003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2004</a:t>
                      </a:r>
                      <a:r>
                        <a:rPr lang="pt-BR" sz="1600" b="1" i="0" u="none" strike="noStrike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2005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r>
                        <a:rPr lang="pt-BR" sz="1600" b="1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    2006 </a:t>
                      </a:r>
                      <a:endParaRPr lang="pt-BR" sz="16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9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pt-BR" sz="1600" b="1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2007</a:t>
                      </a:r>
                      <a:endParaRPr lang="pt-BR" sz="16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sz="14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pt-BR" sz="1600" b="1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2008</a:t>
                      </a:r>
                      <a:endParaRPr lang="pt-BR" sz="16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pt-BR" sz="14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53797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Categoria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rgbClr val="FFFFFF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lang="pt-BR" sz="1600" b="1" i="0" u="none" strike="noStrike" dirty="0">
                        <a:solidFill>
                          <a:srgbClr val="FFFFF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</a:tr>
              <a:tr h="53797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382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46,64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24,86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365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37,51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398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34,43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431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38,62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409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33,14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409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39,10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53797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437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53,36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828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74,86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598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61,46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735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63,58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649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58,15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783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63,45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605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57,84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53797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0,27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1,03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1,99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3,23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42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3,41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3,06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53797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819</a:t>
                      </a: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1106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973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1156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1116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1234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1046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948" marR="6948" marT="69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9.4 –  EVOLUÇÃO DA DISTRIBUIÇÃO PERCENTUAL DOS ASSOCIADOS POR CATEGORIA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9.6 – EVOLUÇÃO DO NÚMERO E DA DISTRIBUIÇÃO PERCENTUAL DOS ASSOCIADOS EFETIVOS POR TITULAÇÃO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14313" y="1714500"/>
          <a:ext cx="8715375" cy="3571875"/>
        </p:xfrm>
        <a:graphic>
          <a:graphicData uri="http://schemas.openxmlformats.org/drawingml/2006/table">
            <a:tbl>
              <a:tblPr/>
              <a:tblGrid>
                <a:gridCol w="1049496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  <a:gridCol w="547565"/>
              </a:tblGrid>
              <a:tr h="10715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844" marR="6844" marT="684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2002</a:t>
                      </a:r>
                      <a:r>
                        <a:rPr lang="pt-BR" sz="14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2003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2004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2005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2006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2007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2008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Titulação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800" b="1" i="0" u="none" strike="noStrike" dirty="0" smtClean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Graduação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120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27,78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476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57,49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45,99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300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40,82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268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41,29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327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41,76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244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40,34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Especialista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123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28,47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47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5,68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8,03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10,61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56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8,63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10,73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10,08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Mestre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129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29,86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184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22,22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171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28,60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223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30,34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200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30,82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227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28,99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184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30,41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Doutor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28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6,48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14,61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17,39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134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18,23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19,26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145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18,52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116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19,17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32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7,41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571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432</a:t>
                      </a: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828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598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735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649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783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605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110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100 </a:t>
                      </a:r>
                      <a:endParaRPr lang="pt-BR" sz="1100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44" marR="6844" marT="68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9.5  –  EVOLUÇÃO DO NÚMERO DE ASSOCIADOS EFETIVOS POR TITULAÇÃO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Gráfico 3"/>
          <p:cNvGraphicFramePr>
            <a:graphicFrameLocks/>
          </p:cNvGraphicFramePr>
          <p:nvPr/>
        </p:nvGraphicFramePr>
        <p:xfrm>
          <a:off x="0" y="1214422"/>
          <a:ext cx="91440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9.6 – EVOLUÇÃO DA DISTRIBUIÇÃO PERCENTUAL DOS ASSOCIADOS EFETIVOS POR TITULAÇÃO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85860"/>
          <a:ext cx="9144000" cy="5572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9.7 – EVOLUÇÃO DO NÚMERO E DA DISTRIBUIÇÃO PERCENTUAL DOS ASSOCIADOS POR FILIAÇÃO INSTITUCIONAL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/>
        </p:nvGraphicFramePr>
        <p:xfrm>
          <a:off x="214313" y="2571750"/>
          <a:ext cx="8786812" cy="3000375"/>
        </p:xfrm>
        <a:graphic>
          <a:graphicData uri="http://schemas.openxmlformats.org/drawingml/2006/table">
            <a:tbl>
              <a:tblPr/>
              <a:tblGrid>
                <a:gridCol w="1226337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  <a:gridCol w="540038"/>
              </a:tblGrid>
              <a:tr h="100806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2002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2003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2004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2005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2006</a:t>
                      </a:r>
                      <a:r>
                        <a:rPr lang="pt-BR" sz="14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0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2007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2008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78681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>
                          <a:solidFill>
                            <a:srgbClr val="FFFFFF"/>
                          </a:solidFill>
                          <a:latin typeface="Calibri"/>
                        </a:rPr>
                        <a:t>Filiação Institucional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N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1" i="0" u="none" strike="noStrike" dirty="0" smtClean="0">
                          <a:solidFill>
                            <a:srgbClr val="FFFFFF"/>
                          </a:solidFill>
                          <a:latin typeface="Calibri"/>
                        </a:rPr>
                        <a:t>%</a:t>
                      </a:r>
                      <a:endParaRPr lang="pt-BR" sz="1000" b="1" i="0" u="none" strike="noStrike" dirty="0">
                        <a:solidFill>
                          <a:srgbClr val="FFFFFF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401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Privada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118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14,41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191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17,27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218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22,40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293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25,35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276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24,73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290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23,50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261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24,95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401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Pública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421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51,40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515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46,56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570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58,58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719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62,20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580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51,97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669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54,21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513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49,04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401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280</a:t>
                      </a: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34,19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400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36,17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185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19,01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144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12,46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260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23,30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275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22,29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272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26,00 </a:t>
                      </a:r>
                      <a:endParaRPr lang="pt-BR" sz="1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674" marR="6674" marT="66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9.7 – EVOLUÇÃO DA DISTRIBUIÇÃO PERCENTUAL DOS ASSOCIADOS POR FILIAÇÃO INSTITUCIONAL – 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Gráfico 3"/>
          <p:cNvGraphicFramePr>
            <a:graphicFrameLocks/>
          </p:cNvGraphicFramePr>
          <p:nvPr/>
        </p:nvGraphicFramePr>
        <p:xfrm>
          <a:off x="0" y="1214422"/>
          <a:ext cx="91440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TABELA 9.8 –  EVOLUÇÃO DO NÚMERO E DA DISTRIBUIÇÃO PERCENTUAL DOS ASSOCIADOS POR ÁREA DE FORMAÇÃO INICIAL –</a:t>
            </a:r>
            <a:b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</a:b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2001/2008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/>
        </p:nvGraphicFramePr>
        <p:xfrm>
          <a:off x="142875" y="2357438"/>
          <a:ext cx="8643938" cy="3143250"/>
        </p:xfrm>
        <a:graphic>
          <a:graphicData uri="http://schemas.openxmlformats.org/drawingml/2006/table">
            <a:tbl>
              <a:tblPr/>
              <a:tblGrid>
                <a:gridCol w="1357991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  <a:gridCol w="520427"/>
              </a:tblGrid>
              <a:tr h="67475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2005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2006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 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pt-BR" sz="12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2007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2008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200" b="1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56438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Área de Formação Inicial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N 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% 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N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%</a:t>
                      </a:r>
                      <a:endParaRPr lang="pt-BR" sz="11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56438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Educação Física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816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99,63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1100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99,46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967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99,38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1129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97,66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1063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95,25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1159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93,92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1017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97,23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8767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Outra Área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0,37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0,45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0,62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0,87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1,34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13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1,05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0,67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</a:tr>
              <a:tr h="38767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0,09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0,00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1,47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3,41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62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5,02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2,10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56438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819</a:t>
                      </a: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1106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973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1156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1116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1234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1046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 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6522" marR="6522" marT="6522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1.10 – NÚMERO E DISTRIBUIÇÃO PERCENTUAL DOS ASSOCIADOS POR FILIAÇÃO INSTITUCIONAL E ESTADO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214563" y="1143000"/>
          <a:ext cx="4681537" cy="5356225"/>
        </p:xfrm>
        <a:graphic>
          <a:graphicData uri="http://schemas.openxmlformats.org/drawingml/2006/table">
            <a:tbl>
              <a:tblPr/>
              <a:tblGrid>
                <a:gridCol w="659473"/>
                <a:gridCol w="659473"/>
                <a:gridCol w="725420"/>
                <a:gridCol w="659473"/>
                <a:gridCol w="659473"/>
                <a:gridCol w="659473"/>
                <a:gridCol w="659473"/>
              </a:tblGrid>
              <a:tr h="31113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</a:t>
                      </a:r>
                      <a:r>
                        <a:rPr lang="pt-BR" sz="11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401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31,58%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70,59%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11,76%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38,10%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45,24%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60,53%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35,51%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13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000" dirty="0" smtClean="0"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GRÁFICO 9.8 – EVOLUÇÃO DA DISTRIBUIÇÃO PERCENTUAL DOS ASSOCIADOS POR ÁREA DE FORMAÇÃO INICIAL – 2001/ 2008</a:t>
            </a:r>
            <a:endParaRPr lang="pt-BR" sz="2000" dirty="0"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0" y="1214422"/>
          <a:ext cx="9144000" cy="5643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3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CRÉDITOS</a:t>
            </a:r>
            <a:endParaRPr lang="pt-BR" sz="3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9075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395288" y="1639888"/>
            <a:ext cx="8115300" cy="4525962"/>
          </a:xfrm>
        </p:spPr>
        <p:txBody>
          <a:bodyPr/>
          <a:lstStyle/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Fonte dos Dados:</a:t>
            </a: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Cadastro Eletrônico do Colégio Brasileiro de Ciências do Esporte </a:t>
            </a:r>
          </a:p>
          <a:p>
            <a:pPr algn="just" defTabSz="912813" eaLnBrk="1" hangingPunct="1">
              <a:buFont typeface="Wingdings 2" pitchFamily="18" charset="2"/>
              <a:buNone/>
            </a:pPr>
            <a:endParaRPr lang="pt-BR" sz="180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Análise  e Organização Estatística dos Dados:</a:t>
            </a: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Fernanda Grazielle da Silva Azevedo Nora (2001-2006)</a:t>
            </a: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latin typeface="Arial" charset="0"/>
                <a:cs typeface="Arial" charset="0"/>
                <a:hlinkClick r:id="rId2"/>
              </a:rPr>
              <a:t>fgnora@uol.com.br</a:t>
            </a:r>
            <a:endParaRPr lang="pt-BR" sz="1800" smtClean="0">
              <a:latin typeface="Arial" charset="0"/>
              <a:cs typeface="Arial" charset="0"/>
            </a:endParaRP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Christiane Macedo (2001-2008)</a:t>
            </a:r>
          </a:p>
          <a:p>
            <a:pPr algn="just"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  <a:hlinkClick r:id="rId3"/>
              </a:rPr>
              <a:t>chrisgmacedo@gmail.com</a:t>
            </a: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 </a:t>
            </a: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Críticas e sugestões:</a:t>
            </a: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  <a:hlinkClick r:id="rId4"/>
              </a:rPr>
              <a:t>contato@cbce.org.br</a:t>
            </a:r>
            <a:endParaRPr lang="pt-BR" sz="180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defTabSz="912813" eaLnBrk="1" hangingPunct="1">
              <a:buFont typeface="Wingdings 2" pitchFamily="18" charset="2"/>
              <a:buNone/>
            </a:pPr>
            <a:endParaRPr lang="pt-BR" sz="180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Realização:</a:t>
            </a: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Colégio Brasileiro de Ciências do Esporte – CBCE</a:t>
            </a: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  <a:hlinkClick r:id="rId5"/>
              </a:rPr>
              <a:t>http://www.cbce.org.br</a:t>
            </a:r>
            <a:endParaRPr lang="pt-BR" sz="1800" smtClean="0">
              <a:solidFill>
                <a:schemeClr val="bg1"/>
              </a:solidFill>
              <a:latin typeface="Arial" charset="0"/>
              <a:cs typeface="Arial" charset="0"/>
            </a:endParaRPr>
          </a:p>
          <a:p>
            <a:pPr defTabSz="912813" eaLnBrk="1" hangingPunct="1">
              <a:buFont typeface="Wingdings 2" pitchFamily="18" charset="2"/>
              <a:buNone/>
            </a:pPr>
            <a:r>
              <a:rPr lang="pt-BR" sz="1800" smtClean="0">
                <a:solidFill>
                  <a:schemeClr val="bg1"/>
                </a:solidFill>
                <a:latin typeface="Arial" charset="0"/>
                <a:cs typeface="Arial" charset="0"/>
              </a:rPr>
              <a:t>  </a:t>
            </a:r>
          </a:p>
          <a:p>
            <a:pPr algn="just" defTabSz="912813" eaLnBrk="1" hangingPunct="1">
              <a:buFont typeface="Wingdings 2" pitchFamily="18" charset="2"/>
              <a:buNone/>
            </a:pPr>
            <a:endParaRPr lang="pt-BR" smtClean="0"/>
          </a:p>
          <a:p>
            <a:pPr algn="just" defTabSz="912813" eaLnBrk="1" hangingPunct="1">
              <a:buFont typeface="Wingdings 2" pitchFamily="18" charset="2"/>
              <a:buNone/>
            </a:pPr>
            <a:endParaRPr lang="pt-BR" smtClean="0"/>
          </a:p>
          <a:p>
            <a:pPr defTabSz="912813" eaLnBrk="1" hangingPunct="1">
              <a:buFont typeface="Wingdings 2" pitchFamily="18" charset="2"/>
              <a:buNone/>
            </a:pPr>
            <a:endParaRPr lang="pt-BR" smtClean="0"/>
          </a:p>
        </p:txBody>
      </p:sp>
      <p:pic>
        <p:nvPicPr>
          <p:cNvPr id="5" name="Picture 4" descr="C:\Documents and Settings\user\Meus documentos\Minhas imagens\Backup_de_adesivo.jpg"/>
          <p:cNvPicPr>
            <a:picLocks noChangeAspect="1" noChangeArrowheads="1"/>
          </p:cNvPicPr>
          <p:nvPr/>
        </p:nvPicPr>
        <p:blipFill>
          <a:blip r:embed="rId6">
            <a:lum bright="1000" contrast="-2000"/>
          </a:blip>
          <a:stretch>
            <a:fillRect/>
          </a:stretch>
        </p:blipFill>
        <p:spPr bwMode="auto">
          <a:xfrm>
            <a:off x="7643834" y="5500702"/>
            <a:ext cx="1071570" cy="1059254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1.11 – NÚMERO E DISTRIBUIÇÃO PERCENTUAL DOS ASSOCIADOS POR ÁREA DE FORMAÇÃO INICIAL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5786437" cy="2357438"/>
        </p:xfrm>
        <a:graphic>
          <a:graphicData uri="http://schemas.openxmlformats.org/drawingml/2006/table">
            <a:tbl>
              <a:tblPr/>
              <a:tblGrid>
                <a:gridCol w="3302526"/>
                <a:gridCol w="1558115"/>
                <a:gridCol w="925836"/>
              </a:tblGrid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608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99,02%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0,98%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7149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1.14 – NÚMERO DOS ASSOCIADOS POR ÁREA DE FORMAÇÃO INICIAL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357158" y="1214422"/>
          <a:ext cx="8372476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1.12 – NÚMERO E DISTRIBUIÇÃO PERCENTUAL DOS ASSOCIADOS POR ÁREA DE FORMAÇÃO INICIAL E REGIÃO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857250" y="1785938"/>
          <a:ext cx="7572375" cy="3605212"/>
        </p:xfrm>
        <a:graphic>
          <a:graphicData uri="http://schemas.openxmlformats.org/drawingml/2006/table">
            <a:tbl>
              <a:tblPr/>
              <a:tblGrid>
                <a:gridCol w="1361947"/>
                <a:gridCol w="1035080"/>
                <a:gridCol w="1035080"/>
                <a:gridCol w="1035080"/>
                <a:gridCol w="1035080"/>
                <a:gridCol w="1035080"/>
                <a:gridCol w="1035080"/>
              </a:tblGrid>
              <a:tr h="390375"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Educação Física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Outra Área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98,99%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592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  <a:cs typeface="Arial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1.15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- 2001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14282" y="1142984"/>
          <a:ext cx="8572560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1.1 – NÚMERO E DISTRIBUIÇÃO PERCENTUAL DOS ASSOCIADOS POR ESTADO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Tabela 7"/>
          <p:cNvGraphicFramePr>
            <a:graphicFrameLocks noGrp="1"/>
          </p:cNvGraphicFramePr>
          <p:nvPr/>
        </p:nvGraphicFramePr>
        <p:xfrm>
          <a:off x="2714625" y="1285875"/>
          <a:ext cx="4000529" cy="5214950"/>
        </p:xfrm>
        <a:graphic>
          <a:graphicData uri="http://schemas.openxmlformats.org/drawingml/2006/table">
            <a:tbl>
              <a:tblPr/>
              <a:tblGrid>
                <a:gridCol w="1695587"/>
                <a:gridCol w="1192212"/>
                <a:gridCol w="1112730"/>
              </a:tblGrid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Estado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AC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0,00%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AL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9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1,47%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AM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3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0,49%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AP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0,16%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BA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31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5,06%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CE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DF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16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2,61%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ES 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24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3,92%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GO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54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8,81%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MA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0,98%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MT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MS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0,65%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MG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68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11,09%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PA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8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1,31%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PB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0,98%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PR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48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7,83%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PE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23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3,75%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PI 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0,00%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RJ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71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11,42%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RN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17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2,77%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RS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42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6,85%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SC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37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6,04%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SP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134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21,86%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TO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SE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ysClr val="windowText" lastClr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35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ysClr val="windowText" lastClr="000000"/>
                          </a:solidFill>
                          <a:latin typeface="Calibri"/>
                        </a:rPr>
                        <a:t>614</a:t>
                      </a:r>
                      <a:endParaRPr lang="pt-BR" sz="1100" b="0" i="0" u="none" strike="noStrike" dirty="0">
                        <a:solidFill>
                          <a:sysClr val="windowText" lastClr="000000"/>
                        </a:solidFill>
                        <a:latin typeface="Calibri"/>
                      </a:endParaRP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ysClr val="windowText" lastClr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7257" marR="7257" marT="72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1.16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- 2001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85860"/>
          <a:ext cx="8501122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1.13 – NÚMERO E DISTRIBUIÇÃO PERCENTUAL DOS ASSOCIADOS POR ÁREA DE FORMAÇÃO INICIAL E ESTADO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1357313" y="1214438"/>
          <a:ext cx="6643687" cy="5703887"/>
        </p:xfrm>
        <a:graphic>
          <a:graphicData uri="http://schemas.openxmlformats.org/drawingml/2006/table">
            <a:tbl>
              <a:tblPr/>
              <a:tblGrid>
                <a:gridCol w="935738"/>
                <a:gridCol w="935738"/>
                <a:gridCol w="1029311"/>
                <a:gridCol w="935738"/>
                <a:gridCol w="935738"/>
                <a:gridCol w="935738"/>
                <a:gridCol w="935738"/>
              </a:tblGrid>
              <a:tr h="165811">
                <a:tc>
                  <a:txBody>
                    <a:bodyPr/>
                    <a:lstStyle/>
                    <a:p>
                      <a:pPr algn="l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Educação Física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Outra Área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      Não Informou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Estado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65811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94,12%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5,88%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rgbClr val="000000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97,76%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2,24%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608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2.1 – NÚMERO E DISTRIBUIÇÃO PERCENTUAL DOS ASSOCIADOS POR ESTADO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3214688" y="1357313"/>
          <a:ext cx="3000375" cy="5214937"/>
        </p:xfrm>
        <a:graphic>
          <a:graphicData uri="http://schemas.openxmlformats.org/drawingml/2006/table">
            <a:tbl>
              <a:tblPr/>
              <a:tblGrid>
                <a:gridCol w="1271686"/>
                <a:gridCol w="894155"/>
                <a:gridCol w="834545"/>
              </a:tblGrid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Estado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0,98%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5,01%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2,44%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ES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7,57%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8,79%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1,34%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0,73%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0,61%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0,98%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PI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5,62%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6,23%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0,37%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20,63%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8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0,73%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99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 – NÚMERO DOS ASSOCIADOS POR ESTADO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600200"/>
          <a:ext cx="8786874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2.2 –DISTRIBUIÇÃO PERCENTUAL DOS ASSOCIADOS POR ESTADO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142844" y="1357298"/>
          <a:ext cx="8786874" cy="5143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2.2 – NÚMERO E DISTRIBUIÇÃO PERCENTUAL DOS ASSOCIADOS POR REGIÃO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285875" y="2214563"/>
          <a:ext cx="6643688" cy="2667000"/>
        </p:xfrm>
        <a:graphic>
          <a:graphicData uri="http://schemas.openxmlformats.org/drawingml/2006/table">
            <a:tbl>
              <a:tblPr/>
              <a:tblGrid>
                <a:gridCol w="2847315"/>
                <a:gridCol w="2214577"/>
                <a:gridCol w="1581842"/>
              </a:tblGrid>
              <a:tr h="3622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4735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Centro - Oeste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12,58%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2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Nordeste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17,09%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622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Norte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2,81%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2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Sudeste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399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48,72%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6227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Sul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18,80%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828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819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2.3 – NÚMERO DOS ASSOCIADOS POR REGIÃO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Espaço Reservado para Conteúdo 7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2.4 – DISTRIBUIÇÃO PERCENTUAL DOS ASSOCIADOS POR REGIÃO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14282" y="1357298"/>
          <a:ext cx="8715436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2.3 – NÚMERO E DISTRIBUIÇÃO PERCENTUAL DOS ASSOCIADOS POR GÊNERO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214438" y="2500313"/>
          <a:ext cx="6643687" cy="1970087"/>
        </p:xfrm>
        <a:graphic>
          <a:graphicData uri="http://schemas.openxmlformats.org/drawingml/2006/table">
            <a:tbl>
              <a:tblPr/>
              <a:tblGrid>
                <a:gridCol w="1935688"/>
                <a:gridCol w="2807810"/>
                <a:gridCol w="1900236"/>
              </a:tblGrid>
              <a:tr h="5000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Feminino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44,81%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Masculino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452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55,19%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088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4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24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2.5 – NÚMERO DOS ASSOCIADOS POR GÊNERO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85720" y="1357298"/>
          <a:ext cx="8572560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1.1 – NÚMERO DOS ASSOCIADOS POR ESTADO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142844" y="1500174"/>
          <a:ext cx="9001156" cy="50720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2.4 – NÚMERO E DISTRIBUIÇÃO PERCENTUAL DOS ASSOCIADOS POR CATEGORIA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Tabela 7"/>
          <p:cNvGraphicFramePr>
            <a:graphicFrameLocks noGrp="1"/>
          </p:cNvGraphicFramePr>
          <p:nvPr/>
        </p:nvGraphicFramePr>
        <p:xfrm>
          <a:off x="2643188" y="2571750"/>
          <a:ext cx="3933825" cy="1762125"/>
        </p:xfrm>
        <a:graphic>
          <a:graphicData uri="http://schemas.openxmlformats.org/drawingml/2006/table">
            <a:tbl>
              <a:tblPr/>
              <a:tblGrid>
                <a:gridCol w="1949018"/>
                <a:gridCol w="920796"/>
                <a:gridCol w="1064030"/>
              </a:tblGrid>
              <a:tr h="3524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24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46,64%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24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53,36%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24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24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2.6 – NÚMERO DOS ASSOCIADOS POR CATEGORIA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28596" y="1428736"/>
          <a:ext cx="8429684" cy="50720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2.5 – NÚMERO E DISTRIBUIÇÃO PERCENTUAL DOS ASSOCIADOS EFETIVOS POR TITULAÇÃO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4310" name="Group 38"/>
          <p:cNvGraphicFramePr>
            <a:graphicFrameLocks noGrp="1"/>
          </p:cNvGraphicFramePr>
          <p:nvPr/>
        </p:nvGraphicFramePr>
        <p:xfrm>
          <a:off x="2500313" y="2571750"/>
          <a:ext cx="4506912" cy="2100263"/>
        </p:xfrm>
        <a:graphic>
          <a:graphicData uri="http://schemas.openxmlformats.org/drawingml/2006/table">
            <a:tbl>
              <a:tblPr/>
              <a:tblGrid>
                <a:gridCol w="1746250"/>
                <a:gridCol w="1646237"/>
                <a:gridCol w="1114425"/>
              </a:tblGrid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Titulação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Graduação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27,78%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28,47%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29,86%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6,48%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7,41%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432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2.7 – NÚMERO DOS ASSOCIADOS EFETIVOS POR TITULAÇÃO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2.8 – DISTRIBUIÇÃO PERCENTUAL DOS ASSOCIADOS EFETIVOS POR TITULAÇÃO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2.6 – NÚMERO E DISTRIBUIÇÃO PERCENTUAL DOS ASSOCIADOS EFETIVOS POR TITULAÇÃO E REGIÃO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428625" y="2214563"/>
          <a:ext cx="8215313" cy="2928937"/>
        </p:xfrm>
        <a:graphic>
          <a:graphicData uri="http://schemas.openxmlformats.org/drawingml/2006/table">
            <a:tbl>
              <a:tblPr/>
              <a:tblGrid>
                <a:gridCol w="1049743"/>
                <a:gridCol w="664819"/>
                <a:gridCol w="664819"/>
                <a:gridCol w="664819"/>
                <a:gridCol w="664819"/>
                <a:gridCol w="664819"/>
                <a:gridCol w="664819"/>
                <a:gridCol w="664819"/>
                <a:gridCol w="664819"/>
                <a:gridCol w="726054"/>
                <a:gridCol w="1121019"/>
              </a:tblGrid>
              <a:tr h="450620">
                <a:tc>
                  <a:txBody>
                    <a:bodyPr/>
                    <a:lstStyle/>
                    <a:p>
                      <a:pPr algn="ctr" fontAlgn="b"/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7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24" marR="6824" marT="682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Especialista</a:t>
                      </a: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7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24" marR="6824" marT="682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7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24" marR="6824" marT="682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7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24" marR="6824" marT="682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Não Informou</a:t>
                      </a:r>
                    </a:p>
                  </a:txBody>
                  <a:tcPr marL="6824" marR="6824" marT="682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7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24" marR="6824" marT="6824" marB="0" anchor="b">
                    <a:lnL>
                      <a:noFill/>
                    </a:lnL>
                    <a:lnR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824" marR="6824" marT="6824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43,18%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6,82%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61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44,44%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56662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2.9 – NÚMERO DOS ASSOCIADOS EFETIVOS POR TITULAÇÃO E REGIÃO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Espaço Reservado para Conteúdo 7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2.10 – DISTRIBUIÇÃO PERCENTUAL DOS ASSOCIADOS EFETIVOS POR TITULAÇÃO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0179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85720" y="1357298"/>
          <a:ext cx="8643998" cy="52149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64291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2.7 – NÚMERO E DISTRIBUIÇÃO PERCENTUAL DOS ASSOCIADOS EFETIVOS POR TITULAÇÃO E ESTADO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571500" y="1071563"/>
          <a:ext cx="8143875" cy="5629275"/>
        </p:xfrm>
        <a:graphic>
          <a:graphicData uri="http://schemas.openxmlformats.org/drawingml/2006/table">
            <a:tbl>
              <a:tblPr/>
              <a:tblGrid>
                <a:gridCol w="713611"/>
                <a:gridCol w="713611"/>
                <a:gridCol w="826287"/>
                <a:gridCol w="713611"/>
                <a:gridCol w="713611"/>
                <a:gridCol w="713611"/>
                <a:gridCol w="713611"/>
                <a:gridCol w="713611"/>
                <a:gridCol w="763690"/>
                <a:gridCol w="779338"/>
                <a:gridCol w="779338"/>
              </a:tblGrid>
              <a:tr h="319253">
                <a:tc>
                  <a:txBody>
                    <a:bodyPr/>
                    <a:lstStyle/>
                    <a:p>
                      <a:pPr algn="ctr" fontAlgn="b"/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Especialista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7034" marR="7034" marT="703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2D69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1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Não Informado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722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44,44%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18,52%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7,41%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 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34,38%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31,25%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6,25%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44,12%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38,24%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8,57%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54,55%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4,55%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21,74%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52,17%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39,29%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28,09%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26,97%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29,21%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EXT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22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123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129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034" marR="7034" marT="703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2.8. NÚMERO E DISTRIBUIÇÃO PERCENTUAL DOS ASSOCIADOS POR FILIAÇÃO INSTITUCIONAL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143125" y="2571750"/>
          <a:ext cx="4857750" cy="1833563"/>
        </p:xfrm>
        <a:graphic>
          <a:graphicData uri="http://schemas.openxmlformats.org/drawingml/2006/table">
            <a:tbl>
              <a:tblPr/>
              <a:tblGrid>
                <a:gridCol w="2065338"/>
                <a:gridCol w="1611312"/>
                <a:gridCol w="1181100"/>
              </a:tblGrid>
              <a:tr h="3667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Filiação Institucional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Privada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14,41%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Instituição Pública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421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51,40%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280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34,19%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1.2 –DISTRIBUIÇÃO PERCENTUAL DOS ASSOCIADOS POR ESTADO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071546"/>
          <a:ext cx="8572560" cy="5572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2.11 – NÚMERO DE ASSOCIADOS POR FILIAÇÃO INSTITUCIONAL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14282" y="1214422"/>
          <a:ext cx="8643998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2.9. NÚMERO E DISTRIBUIÇÃO PERCENTUAL DOS ASSOCIADOS POR FILIAÇÃO INSTITUCIONAL E REGIÃO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857250" y="2286000"/>
          <a:ext cx="7715250" cy="3071813"/>
        </p:xfrm>
        <a:graphic>
          <a:graphicData uri="http://schemas.openxmlformats.org/drawingml/2006/table">
            <a:tbl>
              <a:tblPr/>
              <a:tblGrid>
                <a:gridCol w="1510408"/>
                <a:gridCol w="1034154"/>
                <a:gridCol w="1034154"/>
                <a:gridCol w="1034154"/>
                <a:gridCol w="1034154"/>
                <a:gridCol w="1034154"/>
                <a:gridCol w="1034154"/>
              </a:tblGrid>
              <a:tr h="393824"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6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</a:t>
                      </a:r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</a:t>
                      </a:r>
                      <a:r>
                        <a:rPr lang="pt-BR" sz="16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Informado</a:t>
                      </a:r>
                      <a:endParaRPr lang="pt-BR" sz="16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7619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14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7619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36,43%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619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49,51%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7619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49,01%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34,16%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619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56,38%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855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2.12 – NÚMERO DOS ASSOCIADOS POR FILIAÇÃO INSTITUCIONAL E REGIÃO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142844" y="1500174"/>
          <a:ext cx="8786842" cy="5143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2.13 – DISTRIBUIÇÃO PERCENTUAL DOS ASSOCIADOS POR FILIAÇÃO INSTITUCIONAL E REGIÃO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6323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214282" y="1285860"/>
          <a:ext cx="8643998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2.10 – NÚMERO E DISTRIBUIÇÃO PERCENTUAL DOS ASSOCIADOS POR FILIAÇÃO INSTITUCIONAL E ESTADO - 2002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500188" y="1285875"/>
          <a:ext cx="6357937" cy="5603875"/>
        </p:xfrm>
        <a:graphic>
          <a:graphicData uri="http://schemas.openxmlformats.org/drawingml/2006/table">
            <a:tbl>
              <a:tblPr/>
              <a:tblGrid>
                <a:gridCol w="895490"/>
                <a:gridCol w="895490"/>
                <a:gridCol w="985039"/>
                <a:gridCol w="895490"/>
                <a:gridCol w="895490"/>
                <a:gridCol w="895490"/>
                <a:gridCol w="895490"/>
              </a:tblGrid>
              <a:tr h="31903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</a:t>
                      </a:r>
                      <a:r>
                        <a:rPr lang="pt-BR" sz="11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7616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59,68%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25,81%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44,44%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45,45%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54,55%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10,59%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34,12%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62,50%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43,48%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42,05%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4,35%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69,57%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18,42%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36,84%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23,53%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56,86%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19,61%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16,57%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50,30%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163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8243" marR="8243" marT="824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2.11 – NÚMERO E DISTRIBUIÇÃO PERCENTUAL DOS ASSOCIADOS POR ÁREA DE FORMAÇÃO INICIAL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8638" name="Group 30"/>
          <p:cNvGraphicFramePr>
            <a:graphicFrameLocks noGrp="1"/>
          </p:cNvGraphicFramePr>
          <p:nvPr/>
        </p:nvGraphicFramePr>
        <p:xfrm>
          <a:off x="2143125" y="2500313"/>
          <a:ext cx="5643563" cy="1785937"/>
        </p:xfrm>
        <a:graphic>
          <a:graphicData uri="http://schemas.openxmlformats.org/drawingml/2006/table">
            <a:tbl>
              <a:tblPr/>
              <a:tblGrid>
                <a:gridCol w="3221759"/>
                <a:gridCol w="1518514"/>
                <a:gridCol w="903312"/>
              </a:tblGrid>
              <a:tr h="35718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Área de Formação Inicial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Educação Física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99,63%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Outra Área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0,37%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388938"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819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2.14 – NÚMERO DOS ASSOCIADOS POR ÁREA DE FORMAÇÃO INICIAL –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0" y="1214422"/>
          <a:ext cx="8929718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2.12 – NÚMERO E DISTRIBUIÇÃO PERCENTUAL DOS ASSOCIADOS POR ÁREA DE FORMAÇÃO INICIAL E REGIÃO - 2002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500063" y="2071688"/>
          <a:ext cx="7929562" cy="2786062"/>
        </p:xfrm>
        <a:graphic>
          <a:graphicData uri="http://schemas.openxmlformats.org/drawingml/2006/table">
            <a:tbl>
              <a:tblPr/>
              <a:tblGrid>
                <a:gridCol w="1709604"/>
                <a:gridCol w="1036673"/>
                <a:gridCol w="1036673"/>
                <a:gridCol w="1036673"/>
                <a:gridCol w="1036673"/>
                <a:gridCol w="1036673"/>
                <a:gridCol w="1036673"/>
              </a:tblGrid>
              <a:tr h="383143"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Educação Física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Outra Área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432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99,26%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432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815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2.15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- 2002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142984"/>
          <a:ext cx="8572559" cy="5500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2.16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- 2002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357158" y="1214422"/>
          <a:ext cx="8501122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1.2 – NÚMERO E DISTRIBUIÇÃO PERCENTUAL DOS ASSOCIADOS POR REGIÃO - 2001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857375" y="2071688"/>
          <a:ext cx="5583266" cy="2917047"/>
        </p:xfrm>
        <a:graphic>
          <a:graphicData uri="http://schemas.openxmlformats.org/drawingml/2006/table">
            <a:tbl>
              <a:tblPr/>
              <a:tblGrid>
                <a:gridCol w="2955846"/>
                <a:gridCol w="1431006"/>
                <a:gridCol w="1196414"/>
              </a:tblGrid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3,09%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17,10%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12,87%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45,77%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127</a:t>
                      </a:r>
                      <a:endParaRPr lang="pt-BR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21,17%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4167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-14290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2.13 – NÚMERO E DISTRIBUIÇÃO PERCENTUAL DOS ASSOCIADOS POR ÁREA DE FORMAÇÃO INICIAL E ESTADO - 2002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143125" y="904875"/>
          <a:ext cx="5072063" cy="5967413"/>
        </p:xfrm>
        <a:graphic>
          <a:graphicData uri="http://schemas.openxmlformats.org/drawingml/2006/table">
            <a:tbl>
              <a:tblPr/>
              <a:tblGrid>
                <a:gridCol w="714380"/>
                <a:gridCol w="714380"/>
                <a:gridCol w="785818"/>
                <a:gridCol w="714380"/>
                <a:gridCol w="714380"/>
                <a:gridCol w="714380"/>
                <a:gridCol w="714380"/>
              </a:tblGrid>
              <a:tr h="259264">
                <a:tc>
                  <a:txBody>
                    <a:bodyPr/>
                    <a:lstStyle/>
                    <a:p>
                      <a:pPr algn="l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Educação Física</a:t>
                      </a:r>
                    </a:p>
                  </a:txBody>
                  <a:tcPr marL="7270" marR="7270" marT="727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Outra Área</a:t>
                      </a:r>
                    </a:p>
                  </a:txBody>
                  <a:tcPr marL="7270" marR="7270" marT="727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7270" marR="7270" marT="727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CE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98,39%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97,65%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TO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808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EX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596">
                <a:tc>
                  <a:txBody>
                    <a:bodyPr/>
                    <a:lstStyle/>
                    <a:p>
                      <a:pPr algn="l" fontAlgn="b"/>
                      <a:r>
                        <a:rPr lang="pt-BR" sz="10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7270" marR="7270" marT="727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3.1 – NÚMERO E DISTRIBUIÇÃO PERCENTUAL DOS ASSOCIADOS POR ESTADO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3429000" y="1071563"/>
          <a:ext cx="2828925" cy="5645150"/>
        </p:xfrm>
        <a:graphic>
          <a:graphicData uri="http://schemas.openxmlformats.org/drawingml/2006/table">
            <a:tbl>
              <a:tblPr/>
              <a:tblGrid>
                <a:gridCol w="1199178"/>
                <a:gridCol w="843173"/>
                <a:gridCol w="786961"/>
              </a:tblGrid>
              <a:tr h="1848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Estado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4379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0,45%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0,72%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4,43%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CE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1,99%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9,40%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7,41%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0,90%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9,22%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0,27%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0,54%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0,99%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0,54%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2,08%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17,09%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89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8,05%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3,44%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5,70%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106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9,58%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0,27%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Arial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16,46%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EXTERIOR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Arial"/>
                        </a:rPr>
                        <a:t>0,09%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267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1106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 – NÚMERO DOS ASSOCIADOS POR ESTADO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85720" y="1214422"/>
          <a:ext cx="8401080" cy="5500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.2 –DISTRIBUIÇÃO PERCENTUAL DOS ASSOCIADOS POR ESTADO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0" y="1285860"/>
          <a:ext cx="8858280" cy="5214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3.2 – NÚMERO E DISTRIBUIÇÃO PERCENTUAL DOS ASSOCIADOS POR REGIÃO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428875" y="2143125"/>
          <a:ext cx="4857750" cy="3292475"/>
        </p:xfrm>
        <a:graphic>
          <a:graphicData uri="http://schemas.openxmlformats.org/drawingml/2006/table">
            <a:tbl>
              <a:tblPr/>
              <a:tblGrid>
                <a:gridCol w="2081908"/>
                <a:gridCol w="1619261"/>
                <a:gridCol w="1156615"/>
              </a:tblGrid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1,90%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12,30%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10,22%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43,13%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32,37%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Exterior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1106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3.3 – NÚMERO DOS ASSOCIADOS POR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3.4 – DISTRIBUIÇÃO PERCENTUAL DOS ASSOCIADOS POR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214282" y="1285860"/>
          <a:ext cx="8715436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3.3 – NÚMERO E DISTRIBUIÇÃO PERCENTUAL DOS ASSOCIADOS POR GÊNERO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00250" y="2714625"/>
          <a:ext cx="4786313" cy="1943100"/>
        </p:xfrm>
        <a:graphic>
          <a:graphicData uri="http://schemas.openxmlformats.org/drawingml/2006/table">
            <a:tbl>
              <a:tblPr/>
              <a:tblGrid>
                <a:gridCol w="1559814"/>
                <a:gridCol w="1924257"/>
                <a:gridCol w="1302275"/>
              </a:tblGrid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49,59%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50,41%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1103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3.5 – NÚMERO DOS ASSOCIADOS POR GÊNERO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285860"/>
          <a:ext cx="8229600" cy="5022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3.4 – NÚMERO E DISTRIBUIÇÃO PERCENTUAL DOS ASSOCIADOS POR CATEGORIA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571750" y="2143125"/>
          <a:ext cx="4429125" cy="2000250"/>
        </p:xfrm>
        <a:graphic>
          <a:graphicData uri="http://schemas.openxmlformats.org/drawingml/2006/table">
            <a:tbl>
              <a:tblPr/>
              <a:tblGrid>
                <a:gridCol w="2194419"/>
                <a:gridCol w="1036734"/>
                <a:gridCol w="1198003"/>
              </a:tblGrid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24,86%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74,86%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1106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1.3 – NÚMERO DOS ASSOCIADOS POR REGIÃO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285860"/>
          <a:ext cx="8401080" cy="5022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3.6 – NÚMERO DOS ASSOCIADOS POR CATEGORIA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214422"/>
          <a:ext cx="8229600" cy="5094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3.5 – NÚMERO E DISTRIBUIÇÃO PERCENTUAL DOS ASSOCIADOS EFETIVOS POR TITULAÇÃO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143125" y="2214563"/>
          <a:ext cx="4649788" cy="2143125"/>
        </p:xfrm>
        <a:graphic>
          <a:graphicData uri="http://schemas.openxmlformats.org/drawingml/2006/table">
            <a:tbl>
              <a:tblPr/>
              <a:tblGrid>
                <a:gridCol w="1801586"/>
                <a:gridCol w="1698638"/>
                <a:gridCol w="1149584"/>
              </a:tblGrid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Titulação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Graduação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57,49%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5,68%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Mestre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l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Doutor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14,61%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57189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828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3.7 – NÚMERO DOS ASSOCIADOS EFETIVOS POR TITULAÇÃO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3.8 – DISTRIBUIÇÃO PERCENTUAL DOS ASSOCIADOS EFETIVOS POR TITULAÇÃO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Espaço Reservado para Conteúdo 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3.6 – NÚMERO E DISTRIBUIÇÃO PERCENTUAL DOS ASSOCIADOS EFETIVOS POR TITULAÇÃO E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/>
        </p:nvGraphicFramePr>
        <p:xfrm>
          <a:off x="428625" y="2143125"/>
          <a:ext cx="8286750" cy="3143250"/>
        </p:xfrm>
        <a:graphic>
          <a:graphicData uri="http://schemas.openxmlformats.org/drawingml/2006/table">
            <a:tbl>
              <a:tblPr/>
              <a:tblGrid>
                <a:gridCol w="1365954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  <a:gridCol w="865103"/>
              </a:tblGrid>
              <a:tr h="740383">
                <a:tc>
                  <a:txBody>
                    <a:bodyPr/>
                    <a:lstStyle/>
                    <a:p>
                      <a:pPr algn="ctr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Graduado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</a:t>
                      </a:r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Especialista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Mestre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       Doutor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1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8CCE4"/>
                    </a:solidFill>
                  </a:tcPr>
                </a:tc>
              </a:tr>
              <a:tr h="30288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30288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0288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55,66%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8,49%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0288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55,32%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11,70%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19,15%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13,83%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302883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60,93%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20,82%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392069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4,13%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15,60%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963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3.9 – NÚMERO DOS ASSOCIADOS EFETIVOS POR TITULAÇÃO E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357158" y="1285860"/>
          <a:ext cx="8329642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3.10 – DISTRIBUIÇÃO PERCENTUAL DOS ASSOCIADOS EFETIVOS POR TITULAÇÃO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875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6" name="Gráfico 5"/>
          <p:cNvGraphicFramePr>
            <a:graphicFrameLocks/>
          </p:cNvGraphicFramePr>
          <p:nvPr/>
        </p:nvGraphicFramePr>
        <p:xfrm>
          <a:off x="357158" y="1357298"/>
          <a:ext cx="8501122" cy="5143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3.7 – NÚMERO E DISTRIBUIÇÃO PERCENTUAL DOS ASSOCIADOS EFETIVOS POR TITULAÇÃO E ESTADO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428750" y="1071563"/>
          <a:ext cx="6643688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  <a:gridCol w="728746"/>
                <a:gridCol w="740892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Graduado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Especialista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Mestre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   Doutor</a:t>
                      </a: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58,82%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23,53%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54,55%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13,64%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18,18%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76,19%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4,76%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11,90%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57,81%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20,31%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22,22%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11,11%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12,50%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60,20%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7,14%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20,41%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12,24%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51,90%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3,80%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26,58%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17,72%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13,33%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36,67%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53,85%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26,92%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19,23%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17,65%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54,79%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3,42%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24,66%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17,12%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3.8. NÚMERO E DISTRIBUIÇÃO PERCENTUAL DOS ASSOCIADOS POR FILIAÇÃO INSTITUCIONAL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928813" y="2500313"/>
          <a:ext cx="5929312" cy="2071687"/>
        </p:xfrm>
        <a:graphic>
          <a:graphicData uri="http://schemas.openxmlformats.org/drawingml/2006/table">
            <a:tbl>
              <a:tblPr/>
              <a:tblGrid>
                <a:gridCol w="2521852"/>
                <a:gridCol w="1966444"/>
                <a:gridCol w="1441058"/>
              </a:tblGrid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Filiação Institucional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Instituição Privada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17,27%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Instituição Pública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Não Informado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36,17%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43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3.11 – NÚMERO DE ASSOCIADOS POR FILIAÇÃO INSTITUCIONAL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214422"/>
          <a:ext cx="8229600" cy="5094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1.4 – DISTRIBUIÇÃO PERCENTUAL DOS ASSOCIADOS POR REGIÃO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3.9. NÚMERO E DISTRIBUIÇÃO PERCENTUAL DOS ASSOCIADOS POR FILIAÇÃO INSTITUCIONAL E REGIÃO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785813" y="2571750"/>
          <a:ext cx="7643812" cy="2408238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Instituição Privada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8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Instituição </a:t>
                      </a:r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8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61,03%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29,41%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7,96%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59,29%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21,17%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42,14%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36,69%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18,44%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42,46%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39,11%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6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142852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3.12 – NÚMERO DOS ASSOCIADOS POR FILIAÇÃO INSTITUCIONAL E REGIÃO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0" name="Espaço Reservado para Conteúdo 9"/>
          <p:cNvGraphicFramePr>
            <a:graphicFrameLocks noGrp="1"/>
          </p:cNvGraphicFramePr>
          <p:nvPr>
            <p:ph idx="1"/>
          </p:nvPr>
        </p:nvGraphicFramePr>
        <p:xfrm>
          <a:off x="0" y="1214422"/>
          <a:ext cx="9144000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3.13 – DISTRIBUIÇÃO PERCENTUAL DOS ASSOCIADOS POR FILIAÇÃO INSTITUCIONAL E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19" name="Espaço Reservado para Conteúdo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pt-BR" smtClean="0"/>
          </a:p>
        </p:txBody>
      </p:sp>
      <p:graphicFrame>
        <p:nvGraphicFramePr>
          <p:cNvPr id="5" name="Gráfico 4"/>
          <p:cNvGraphicFramePr>
            <a:graphicFrameLocks/>
          </p:cNvGraphicFramePr>
          <p:nvPr/>
        </p:nvGraphicFramePr>
        <p:xfrm>
          <a:off x="214282" y="1285860"/>
          <a:ext cx="8643998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Tabela 3.10 – Número e Distribuição Percentual dos Associados por Filiação Institucional e Estado - 2003</a:t>
            </a:r>
            <a:endParaRPr lang="pt-BR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71688" y="1071563"/>
          <a:ext cx="5173662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Privada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Pública</a:t>
                      </a:r>
                      <a:r>
                        <a:rPr lang="pt-BR" sz="1100" b="1" i="0" u="none" strike="noStrike" baseline="0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8,16%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53,06%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38,78%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27,27%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22,73%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15,38%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47,12%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3,66%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58,54%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37,80%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9,80%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59,80%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30,39%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72,73%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27,27%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16,67%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17,39%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52,17%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30,43%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21,16%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33,86%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44,97%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28,09%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68,42%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23,68%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17,46%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49,21%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14,15%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53,77%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32,08%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33,33%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27,47%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37,91%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34,62%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3.11 – NÚMERO E DISTRIBUIÇÃO PERCENTUAL DOS ASSOCIADOS POR ÁREA DE FORMAÇÃO INICIAL - 2003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1643063" y="2143125"/>
          <a:ext cx="6000750" cy="2333625"/>
        </p:xfrm>
        <a:graphic>
          <a:graphicData uri="http://schemas.openxmlformats.org/drawingml/2006/table">
            <a:tbl>
              <a:tblPr/>
              <a:tblGrid>
                <a:gridCol w="3424842"/>
                <a:gridCol w="1615823"/>
                <a:gridCol w="960127"/>
              </a:tblGrid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Área de Formação Inicial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99,46%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0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5607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28596" y="21429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3.14 – NÚMERO DOS ASSOCIADOS POR ÁREA DE FORMAÇÃO INICIAL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285860"/>
          <a:ext cx="8229600" cy="5286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3.12 – NÚMERO E DISTRIBUIÇÃO PERCENTUAL DOS ASSOCIADOS POR ÁREA DE FORMAÇÃO INICIAL E REGIÃO – 2003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785813" y="2571750"/>
          <a:ext cx="7643812" cy="2400300"/>
        </p:xfrm>
        <a:graphic>
          <a:graphicData uri="http://schemas.openxmlformats.org/drawingml/2006/table">
            <a:tbl>
              <a:tblPr/>
              <a:tblGrid>
                <a:gridCol w="1496419"/>
                <a:gridCol w="1024574"/>
                <a:gridCol w="1024574"/>
                <a:gridCol w="1024574"/>
                <a:gridCol w="1024574"/>
                <a:gridCol w="1024574"/>
                <a:gridCol w="1024574"/>
              </a:tblGrid>
              <a:tr h="506178">
                <a:tc>
                  <a:txBody>
                    <a:bodyPr/>
                    <a:lstStyle/>
                    <a:p>
                      <a:pPr algn="l" fontAlgn="b"/>
                      <a:endParaRPr lang="pt-BR" sz="16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</a:t>
                      </a:r>
                      <a:r>
                        <a:rPr lang="pt-BR" sz="16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6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6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pt-BR" sz="16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      Não Informou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Região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99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Nordeste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Centro-oeste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Sudeste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Sul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99,72%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65696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4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3.15 – NÚMEROS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- 2003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14422"/>
          <a:ext cx="8572560" cy="5357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500034" y="214290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pPr algn="ctr" defTabSz="914400" fontAlgn="auto">
              <a:spcAft>
                <a:spcPts val="0"/>
              </a:spcAft>
              <a:defRPr/>
            </a:pPr>
            <a:r>
              <a:rPr lang="pt-BR" sz="2000" b="1" dirty="0">
                <a:ln w="6350"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+mj-ea"/>
                <a:cs typeface="Arial" pitchFamily="34" charset="0"/>
              </a:rPr>
              <a:t>GRÁFICO 3.16 – DISTRIBUIÇÃO PERCENTUAL DOS ASSOCIADOS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POR ÁREA DE FORMAÇÃO INICIAL - 2003</a:t>
            </a:r>
            <a:endParaRPr lang="pt-BR" sz="2000" b="1" dirty="0">
              <a:ln w="6350"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3" name="Gráfico 2"/>
          <p:cNvGraphicFramePr>
            <a:graphicFrameLocks/>
          </p:cNvGraphicFramePr>
          <p:nvPr/>
        </p:nvGraphicFramePr>
        <p:xfrm>
          <a:off x="285720" y="1214422"/>
          <a:ext cx="8572560" cy="5429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1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3.13 – NÚMERO E DISTRIBUIÇÃO PERCENTUAL DOS ASSOCIADOS POR ÁREA DE FORMAÇÃO INICIAL E ESTADO - 2003</a:t>
            </a:r>
            <a:endParaRPr lang="pt-BR" sz="1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071688" y="1071563"/>
          <a:ext cx="5173662" cy="5653087"/>
        </p:xfrm>
        <a:graphic>
          <a:graphicData uri="http://schemas.openxmlformats.org/drawingml/2006/table">
            <a:tbl>
              <a:tblPr/>
              <a:tblGrid>
                <a:gridCol w="728746"/>
                <a:gridCol w="728746"/>
                <a:gridCol w="801619"/>
                <a:gridCol w="728746"/>
                <a:gridCol w="728746"/>
                <a:gridCol w="728746"/>
                <a:gridCol w="728746"/>
              </a:tblGrid>
              <a:tr h="340589">
                <a:tc>
                  <a:txBody>
                    <a:bodyPr/>
                    <a:lstStyle/>
                    <a:p>
                      <a:pPr algn="ctr" fontAlgn="b"/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Educação Física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Outra área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Não informado</a:t>
                      </a:r>
                      <a:endParaRPr lang="pt-BR" sz="1100" b="1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9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6753" marR="6753" marT="6753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5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6753" marR="6753" marT="6753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99,04%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99,02%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0,98%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99,47%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0,53%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98,35%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1,65%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74386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-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6753" marR="6753" marT="6753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1.3 – NÚMERO E DISTRIBUIÇÃO PERCENTUAL DOS ASSOCIADOS POR GÊNERO – 2001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928813" y="2428875"/>
          <a:ext cx="5343552" cy="2524140"/>
        </p:xfrm>
        <a:graphic>
          <a:graphicData uri="http://schemas.openxmlformats.org/drawingml/2006/table">
            <a:tbl>
              <a:tblPr/>
              <a:tblGrid>
                <a:gridCol w="1556873"/>
                <a:gridCol w="2258320"/>
                <a:gridCol w="1528359"/>
              </a:tblGrid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44,22%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55,78%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631035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rgbClr val="000000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rgbClr val="000000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4.1 – NÚMERO E DISTRIBUIÇÃO PERCENTUAL DOS ASSOCIADOS POR ESTADO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3429000" y="1071563"/>
          <a:ext cx="2828925" cy="5645150"/>
        </p:xfrm>
        <a:graphic>
          <a:graphicData uri="http://schemas.openxmlformats.org/drawingml/2006/table">
            <a:tbl>
              <a:tblPr/>
              <a:tblGrid>
                <a:gridCol w="1199178"/>
                <a:gridCol w="843173"/>
                <a:gridCol w="786961"/>
              </a:tblGrid>
              <a:tr h="18483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Estado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243797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0,82%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AP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BA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2,98%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CE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0,31%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DF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1,44%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9,56%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7,81%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2,47%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MG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6,47%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0,41%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MT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1,54%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0,72%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PB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0,62%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3,19%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11,31%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RJ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8,02%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RN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3,39%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RR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RS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12,33%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SC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12,33%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0,21%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SP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13,46%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0,10%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184831"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EXTERIOR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2267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  <a:endParaRPr lang="pt-BR" sz="11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4.1 – NÚMERO DOS ASSOCIADOS POR ESTADO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0" y="1428736"/>
          <a:ext cx="8858280" cy="4929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4.2 –DISTRIBUIÇÃO PERCENTUAL DOS ASSOCIADOS POR ESTADO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0" y="1428736"/>
          <a:ext cx="8858280" cy="50720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4.2 – NÚMERO E DISTRIBUIÇÃO PERCENTUAL DOS ASSOCIADOS POR REGIÃO - 2004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/>
        </p:nvGraphicFramePr>
        <p:xfrm>
          <a:off x="2428875" y="2143125"/>
          <a:ext cx="4857750" cy="3292475"/>
        </p:xfrm>
        <a:graphic>
          <a:graphicData uri="http://schemas.openxmlformats.org/drawingml/2006/table">
            <a:tbl>
              <a:tblPr/>
              <a:tblGrid>
                <a:gridCol w="2081908"/>
                <a:gridCol w="1619261"/>
                <a:gridCol w="1156615"/>
              </a:tblGrid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Região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Norte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1,85%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Centro - Oeste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13,46%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Nordeste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11,20%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Sul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Sudeste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35,97%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Exterior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4116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4.3 – NÚMERO DOS ASSOCIADOS POR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4.4 – DISTRIBUIÇÃO PERCENTUAL DOS ASSOCIADOS POR REGIÃO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4.3 – NÚMERO E DISTRIBUIÇÃO PERCENTUAL DOS ASSOCIADOS POR GÊNERO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000250" y="2714625"/>
          <a:ext cx="4786313" cy="1943100"/>
        </p:xfrm>
        <a:graphic>
          <a:graphicData uri="http://schemas.openxmlformats.org/drawingml/2006/table">
            <a:tbl>
              <a:tblPr/>
              <a:tblGrid>
                <a:gridCol w="1559814"/>
                <a:gridCol w="1924257"/>
                <a:gridCol w="1302275"/>
              </a:tblGrid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Gênero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Feminino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48,39%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Masculino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497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51,61%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7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963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4.5 – NÚMERO DOS ASSOCIADOS POR GÊNERO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Espaço Reservado para Conteúdo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TABELA 4.4 – NÚMERO E DISTRIBUIÇÃO PERCENTUAL DOS ASSOCIADOS POR CATEGORIA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571750" y="2143125"/>
          <a:ext cx="4429125" cy="2000250"/>
        </p:xfrm>
        <a:graphic>
          <a:graphicData uri="http://schemas.openxmlformats.org/drawingml/2006/table">
            <a:tbl>
              <a:tblPr/>
              <a:tblGrid>
                <a:gridCol w="2194419"/>
                <a:gridCol w="1036734"/>
                <a:gridCol w="1198003"/>
              </a:tblGrid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Categoria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Estudante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37,51%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Efetivo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598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61,46%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/>
                        </a:rPr>
                        <a:t>Institucional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1,03%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</a:tr>
              <a:tr h="400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Total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973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2000" b="0" i="0" u="none" strike="noStrike" dirty="0" smtClean="0">
                          <a:solidFill>
                            <a:schemeClr val="bg1"/>
                          </a:solidFill>
                          <a:latin typeface="Calibri" pitchFamily="34" charset="0"/>
                        </a:rPr>
                        <a:t>100,00%</a:t>
                      </a:r>
                      <a:endParaRPr lang="pt-BR" sz="2000" b="0" i="0" u="none" strike="noStrike" dirty="0">
                        <a:solidFill>
                          <a:schemeClr val="bg1"/>
                        </a:solidFill>
                        <a:latin typeface="Calibri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t-BR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GRÁFICO 4.6 – NÚMERO DOS ASSOCIADOS POR CATEGORIA – 2004</a:t>
            </a:r>
            <a:endParaRPr lang="pt-BR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Espaço Reservado para Conteúdo 4"/>
          <p:cNvGraphicFramePr>
            <a:graphicFrameLocks noGrp="1"/>
          </p:cNvGraphicFramePr>
          <p:nvPr>
            <p:ph idx="1"/>
          </p:nvPr>
        </p:nvGraphicFramePr>
        <p:xfrm>
          <a:off x="214282" y="1428736"/>
          <a:ext cx="8472518" cy="48799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Ápice">
  <a:themeElements>
    <a:clrScheme name="Ápice">
      <a:dk1>
        <a:sysClr val="windowText" lastClr="000000"/>
      </a:dk1>
      <a:lt1>
        <a:sysClr val="window" lastClr="FFFFFF"/>
      </a:lt1>
      <a:dk2>
        <a:srgbClr val="69676D"/>
      </a:dk2>
      <a:lt2>
        <a:srgbClr val="C9C2D1"/>
      </a:lt2>
      <a:accent1>
        <a:srgbClr val="CEB966"/>
      </a:accent1>
      <a:accent2>
        <a:srgbClr val="9CB084"/>
      </a:accent2>
      <a:accent3>
        <a:srgbClr val="6BB1C9"/>
      </a:accent3>
      <a:accent4>
        <a:srgbClr val="6585CF"/>
      </a:accent4>
      <a:accent5>
        <a:srgbClr val="7E6BC9"/>
      </a:accent5>
      <a:accent6>
        <a:srgbClr val="A379BB"/>
      </a:accent6>
      <a:hlink>
        <a:srgbClr val="410082"/>
      </a:hlink>
      <a:folHlink>
        <a:srgbClr val="932968"/>
      </a:folHlink>
    </a:clrScheme>
    <a:fontScheme name="Ápice">
      <a:majorFont>
        <a:latin typeface="Lucida Sans"/>
        <a:ea typeface=""/>
        <a:cs typeface=""/>
        <a:font script="Grek" typeface="Arial"/>
        <a:font script="Cyrl" typeface="Arial"/>
        <a:font script="Jpan" typeface="HG丸ｺﾞｼｯｸM-PRO"/>
        <a:font script="Hang" typeface="휴먼옛체"/>
        <a:font script="Hans" typeface="黑体"/>
        <a:font script="Hant" typeface="微軟正黑體"/>
        <a:font script="Arab" typeface="Tahoma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Book Antiqua"/>
        <a:ea typeface=""/>
        <a:cs typeface=""/>
        <a:font script="Grek" typeface="Times New Roman"/>
        <a:font script="Cyrl" typeface="Times New Roman"/>
        <a:font script="Jpan" typeface="HG明朝B"/>
        <a:font script="Hang" typeface="돋움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Ápice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</a:schemeClr>
            </a:gs>
            <a:gs pos="100000">
              <a:schemeClr val="phClr">
                <a:shade val="45000"/>
                <a:satMod val="120000"/>
              </a:schemeClr>
            </a:gs>
          </a:gsLst>
          <a:path path="circle">
            <a:fillToRect r="10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3000"/>
                <a:satMod val="110000"/>
              </a:schemeClr>
              <a:schemeClr val="phClr">
                <a:tint val="60000"/>
                <a:satMod val="425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Apex</Template>
  <TotalTime>2500</TotalTime>
  <Words>17226</Words>
  <Application>Microsoft Office PowerPoint</Application>
  <PresentationFormat>Apresentação na tela (4:3)</PresentationFormat>
  <Paragraphs>10686</Paragraphs>
  <Slides>251</Slides>
  <Notes>25</Notes>
  <HiddenSlides>0</HiddenSlides>
  <MMClips>0</MMClips>
  <ScaleCrop>false</ScaleCrop>
  <HeadingPairs>
    <vt:vector size="6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251</vt:i4>
      </vt:variant>
    </vt:vector>
  </HeadingPairs>
  <TitlesOfParts>
    <vt:vector size="259" baseType="lpstr">
      <vt:lpstr>Arial</vt:lpstr>
      <vt:lpstr>Lucida Sans</vt:lpstr>
      <vt:lpstr>Book Antiqua</vt:lpstr>
      <vt:lpstr>Wingdings 2</vt:lpstr>
      <vt:lpstr>Wingdings</vt:lpstr>
      <vt:lpstr>Wingdings 3</vt:lpstr>
      <vt:lpstr>Calibri</vt:lpstr>
      <vt:lpstr>Ápice</vt:lpstr>
      <vt:lpstr>COLÉGIO BRASILEIRO DE CIÊNCIAS DO ESPORTE Associado à SBPC</vt:lpstr>
      <vt:lpstr>CBCE EM NÚMEROS</vt:lpstr>
      <vt:lpstr>TABELA 1.1 – NÚMERO E DISTRIBUIÇÃO PERCENTUAL DOS ASSOCIADOS POR ESTADO – 2001</vt:lpstr>
      <vt:lpstr>GRÁFICO 1.1 – NÚMERO DOS ASSOCIADOS POR ESTADO - 2001</vt:lpstr>
      <vt:lpstr>GRÁFICO 1.2 –DISTRIBUIÇÃO PERCENTUAL DOS ASSOCIADOS POR ESTADO - 2001</vt:lpstr>
      <vt:lpstr>TABELA 1.2 – NÚMERO E DISTRIBUIÇÃO PERCENTUAL DOS ASSOCIADOS POR REGIÃO - 2001</vt:lpstr>
      <vt:lpstr>GRÁFICO 1.3 – NÚMERO DOS ASSOCIADOS POR REGIÃO – 2001</vt:lpstr>
      <vt:lpstr>GRÁFICO 1.4 – DISTRIBUIÇÃO PERCENTUAL DOS ASSOCIADOS POR REGIÃO – 2001</vt:lpstr>
      <vt:lpstr>TABELA 1.3 – NÚMERO E DISTRIBUIÇÃO PERCENTUAL DOS ASSOCIADOS POR GÊNERO – 2001</vt:lpstr>
      <vt:lpstr>GRÁFICO 1.5 – NÚMERO DOS ASSOCIADOS POR GÊNERO – 2001</vt:lpstr>
      <vt:lpstr>TABELA 1.4 – NÚMERO E DISTRIBUIÇÃO PERCENTUAL DOS ASSOCIADOS POR CATEGORIA – 2001</vt:lpstr>
      <vt:lpstr>GRÁFICO 1.6 – NÚMERO DOS ASSOCIADOS POR CATEGORIA – 2001</vt:lpstr>
      <vt:lpstr>TABELA 1.5 – NÚMERO E DISTRIBUIÇÃO PERCENTUAL DOS ASSOCIADOS EFETIVOS POR TITULAÇÃO – 2001</vt:lpstr>
      <vt:lpstr>GRÁFICO 1.7 – NÚMERO DOS ASSOCIADOS EFETIVOS POR TITULAÇÃO - 2001</vt:lpstr>
      <vt:lpstr>GRÁFICO 1.8 – DISTRIBUIÇÃO PERCENTUAL DOS ASSOCIADOS EFETIVOS POR TITULAÇÃO – 2001</vt:lpstr>
      <vt:lpstr>TABELA 1.6 – NÚMERO E DISTRIBUIÇÃO PERCENTUAL DOS ASSOCIADOS EFETIVOS POR TITULAÇÃO E REGIÃO – 2001</vt:lpstr>
      <vt:lpstr>GRÁFICO 1.9 – NÚMERO DOS ASSOCIADOS EFETIVOS POR TITULAÇÃO E REGIÃO - 2001</vt:lpstr>
      <vt:lpstr>GRÁFICO 1.10 – DISTRIBUIÇÃO PERCENTUAL DOS ASSOCIADOS EFETIVOS POR TITULAÇÃO – 2001</vt:lpstr>
      <vt:lpstr>TABELA 1.7 – NÚMERO E DISTRIBUIÇÃO PERCENTUAL DOS ASSOCIADOS EFETIVOS POR TITULAÇÃO E ESTADO – 2001</vt:lpstr>
      <vt:lpstr>TABELA 1.8. NÚMERO E DISTRIBUIÇÃO PERCENTUAL DOS ASSOCIADOS POR FILIAÇÃO INSTITUCIONAL – 2001</vt:lpstr>
      <vt:lpstr>GRÁFICO 1.11 – NÚMERO DE ASSOCIADOS POR FILIAÇÃO INSTITUCIONAL – 2001</vt:lpstr>
      <vt:lpstr>TABELA 1.9. NÚMERO E DISTRIBUIÇÃO PERCENTUAL DOS ASSOCIADOS POR FILIAÇÃO INSTITUCIONAL E REGIÃO - 2001</vt:lpstr>
      <vt:lpstr>GRÁFICO 1.12 – NÚMERO DOS ASSOCIADOS POR FILIAÇÃO INSTITUCIONAL E REGIÃO - 2001</vt:lpstr>
      <vt:lpstr>GRÁFICO 1.13 – DISTRIBUIÇÃO PERCENTUAL DOS ASSOCIADOS POR FILIAÇÃO INSTITUCIONAL E REGIÃO – 2001</vt:lpstr>
      <vt:lpstr>TABELA 1.10 – NÚMERO E DISTRIBUIÇÃO PERCENTUAL DOS ASSOCIADOS POR FILIAÇÃO INSTITUCIONAL E ESTADO - 2001</vt:lpstr>
      <vt:lpstr>TABELA 1.11 – NÚMERO E DISTRIBUIÇÃO PERCENTUAL DOS ASSOCIADOS POR ÁREA DE FORMAÇÃO INICIAL - 2001</vt:lpstr>
      <vt:lpstr>GRÁFICO 1.14 – NÚMERO DOS ASSOCIADOS POR ÁREA DE FORMAÇÃO INICIAL – 2001</vt:lpstr>
      <vt:lpstr>TABELA 1.12 – NÚMERO E DISTRIBUIÇÃO PERCENTUAL DOS ASSOCIADOS POR ÁREA DE FORMAÇÃO INICIAL E REGIÃO - 2001</vt:lpstr>
      <vt:lpstr>Slide 29</vt:lpstr>
      <vt:lpstr>Slide 30</vt:lpstr>
      <vt:lpstr>TABELA 1.13 – NÚMERO E DISTRIBUIÇÃO PERCENTUAL DOS ASSOCIADOS POR ÁREA DE FORMAÇÃO INICIAL E ESTADO - 2001</vt:lpstr>
      <vt:lpstr>TABELA 2.1 – NÚMERO E DISTRIBUIÇÃO PERCENTUAL DOS ASSOCIADOS POR ESTADO – 2002</vt:lpstr>
      <vt:lpstr>GRÁFICO 2.1 – NÚMERO DOS ASSOCIADOS POR ESTADO - 2002</vt:lpstr>
      <vt:lpstr>GRÁFICO 2.2 –DISTRIBUIÇÃO PERCENTUAL DOS ASSOCIADOS POR ESTADO - 2002</vt:lpstr>
      <vt:lpstr>TABELA 2.2 – NÚMERO E DISTRIBUIÇÃO PERCENTUAL DOS ASSOCIADOS POR REGIÃO - 2002</vt:lpstr>
      <vt:lpstr>GRÁFICO 2.3 – NÚMERO DOS ASSOCIADOS POR REGIÃO – 2002</vt:lpstr>
      <vt:lpstr>GRÁFICO 2.4 – DISTRIBUIÇÃO PERCENTUAL DOS ASSOCIADOS POR REGIÃO – 2002</vt:lpstr>
      <vt:lpstr>TABELA 2.3 – NÚMERO E DISTRIBUIÇÃO PERCENTUAL DOS ASSOCIADOS POR GÊNERO – 2002</vt:lpstr>
      <vt:lpstr>GRÁFICO 2.5 – NÚMERO DOS ASSOCIADOS POR GÊNERO – 2002</vt:lpstr>
      <vt:lpstr>TABELA 2.4 – NÚMERO E DISTRIBUIÇÃO PERCENTUAL DOS ASSOCIADOS POR CATEGORIA – 2002</vt:lpstr>
      <vt:lpstr>GRÁFICO 2.6 – NÚMERO DOS ASSOCIADOS POR CATEGORIA – 2002</vt:lpstr>
      <vt:lpstr>TABELA 2.5 – NÚMERO E DISTRIBUIÇÃO PERCENTUAL DOS ASSOCIADOS EFETIVOS POR TITULAÇÃO – 2002</vt:lpstr>
      <vt:lpstr>GRÁFICO 2.7 – NÚMERO DOS ASSOCIADOS EFETIVOS POR TITULAÇÃO - 2002</vt:lpstr>
      <vt:lpstr>GRÁFICO 2.8 – DISTRIBUIÇÃO PERCENTUAL DOS ASSOCIADOS EFETIVOS POR TITULAÇÃO – 2002</vt:lpstr>
      <vt:lpstr>TABELA 2.6 – NÚMERO E DISTRIBUIÇÃO PERCENTUAL DOS ASSOCIADOS EFETIVOS POR TITULAÇÃO E REGIÃO – 2002</vt:lpstr>
      <vt:lpstr>GRÁFICO 2.9 – NÚMERO DOS ASSOCIADOS EFETIVOS POR TITULAÇÃO E REGIÃO – 2002</vt:lpstr>
      <vt:lpstr>GRÁFICO 2.10 – DISTRIBUIÇÃO PERCENTUAL DOS ASSOCIADOS EFETIVOS POR TITULAÇÃO – 2002</vt:lpstr>
      <vt:lpstr>TABELA 2.7 – NÚMERO E DISTRIBUIÇÃO PERCENTUAL DOS ASSOCIADOS EFETIVOS POR TITULAÇÃO E ESTADO – 2002</vt:lpstr>
      <vt:lpstr>TABELA 2.8. NÚMERO E DISTRIBUIÇÃO PERCENTUAL DOS ASSOCIADOS POR FILIAÇÃO INSTITUCIONAL – 2002</vt:lpstr>
      <vt:lpstr>GRÁFICO 2.11 – NÚMERO DE ASSOCIADOS POR FILIAÇÃO INSTITUCIONAL – 2002</vt:lpstr>
      <vt:lpstr>TABELA 2.9. NÚMERO E DISTRIBUIÇÃO PERCENTUAL DOS ASSOCIADOS POR FILIAÇÃO INSTITUCIONAL E REGIÃO - 2002</vt:lpstr>
      <vt:lpstr>GRÁFICO 2.12 – NÚMERO DOS ASSOCIADOS POR FILIAÇÃO INSTITUCIONAL E REGIÃO - 2002</vt:lpstr>
      <vt:lpstr>GRÁFICO 2.13 – DISTRIBUIÇÃO PERCENTUAL DOS ASSOCIADOS POR FILIAÇÃO INSTITUCIONAL E REGIÃO – 2002</vt:lpstr>
      <vt:lpstr>TABELA 2.10 – NÚMERO E DISTRIBUIÇÃO PERCENTUAL DOS ASSOCIADOS POR FILIAÇÃO INSTITUCIONAL E ESTADO - 2002</vt:lpstr>
      <vt:lpstr>TABELA 2.11 – NÚMERO E DISTRIBUIÇÃO PERCENTUAL DOS ASSOCIADOS POR ÁREA DE FORMAÇÃO INICIAL - 2002</vt:lpstr>
      <vt:lpstr>GRÁFICO 2.14 – NÚMERO DOS ASSOCIADOS POR ÁREA DE FORMAÇÃO INICIAL – 2002</vt:lpstr>
      <vt:lpstr>TABELA 2.12 – NÚMERO E DISTRIBUIÇÃO PERCENTUAL DOS ASSOCIADOS POR ÁREA DE FORMAÇÃO INICIAL E REGIÃO - 2002</vt:lpstr>
      <vt:lpstr>Slide 58</vt:lpstr>
      <vt:lpstr>Slide 59</vt:lpstr>
      <vt:lpstr>TABELA 2.13 – NÚMERO E DISTRIBUIÇÃO PERCENTUAL DOS ASSOCIADOS POR ÁREA DE FORMAÇÃO INICIAL E ESTADO - 2002</vt:lpstr>
      <vt:lpstr>TABELA 3.1 – NÚMERO E DISTRIBUIÇÃO PERCENTUAL DOS ASSOCIADOS POR ESTADO – 2003</vt:lpstr>
      <vt:lpstr>GRÁFICO 3.1 – NÚMERO DOS ASSOCIADOS POR ESTADO - 2003</vt:lpstr>
      <vt:lpstr>GRÁFICO .2 –DISTRIBUIÇÃO PERCENTUAL DOS ASSOCIADOS POR ESTADO - 2003</vt:lpstr>
      <vt:lpstr>TABELA 3.2 – NÚMERO E DISTRIBUIÇÃO PERCENTUAL DOS ASSOCIADOS POR REGIÃO - 2003</vt:lpstr>
      <vt:lpstr>GRÁFICO 3.3 – NÚMERO DOS ASSOCIADOS POR REGIÃO – 2003</vt:lpstr>
      <vt:lpstr>GRÁFICO 3.4 – DISTRIBUIÇÃO PERCENTUAL DOS ASSOCIADOS POR REGIÃO – 2003</vt:lpstr>
      <vt:lpstr>TABELA 3.3 – NÚMERO E DISTRIBUIÇÃO PERCENTUAL DOS ASSOCIADOS POR GÊNERO – 2003</vt:lpstr>
      <vt:lpstr>GRÁFICO 3.5 – NÚMERO DOS ASSOCIADOS POR GÊNERO – 2003</vt:lpstr>
      <vt:lpstr>TABELA 3.4 – NÚMERO E DISTRIBUIÇÃO PERCENTUAL DOS ASSOCIADOS POR CATEGORIA – 2003</vt:lpstr>
      <vt:lpstr>GRÁFICO 3.6 – NÚMERO DOS ASSOCIADOS POR CATEGORIA – 2003</vt:lpstr>
      <vt:lpstr>TABELA 3.5 – NÚMERO E DISTRIBUIÇÃO PERCENTUAL DOS ASSOCIADOS EFETIVOS POR TITULAÇÃO – 2003</vt:lpstr>
      <vt:lpstr>GRÁFICO 3.7 – NÚMERO DOS ASSOCIADOS EFETIVOS POR TITULAÇÃO - 2003</vt:lpstr>
      <vt:lpstr>GRÁFICO 3.8 – DISTRIBUIÇÃO PERCENTUAL DOS ASSOCIADOS EFETIVOS POR TITULAÇÃO – 2003</vt:lpstr>
      <vt:lpstr>TABELA 3.6 – NÚMERO E DISTRIBUIÇÃO PERCENTUAL DOS ASSOCIADOS EFETIVOS POR TITULAÇÃO E REGIÃO – 2003</vt:lpstr>
      <vt:lpstr>GRÁFICO 3.9 – NÚMERO DOS ASSOCIADOS EFETIVOS POR TITULAÇÃO E REGIÃO – 2003</vt:lpstr>
      <vt:lpstr>GRÁFICO 3.10 – DISTRIBUIÇÃO PERCENTUAL DOS ASSOCIADOS EFETIVOS POR TITULAÇÃO – 2003</vt:lpstr>
      <vt:lpstr>TABELA 3.7 – NÚMERO E DISTRIBUIÇÃO PERCENTUAL DOS ASSOCIADOS EFETIVOS POR TITULAÇÃO E ESTADO – 2003</vt:lpstr>
      <vt:lpstr>TABELA 3.8. NÚMERO E DISTRIBUIÇÃO PERCENTUAL DOS ASSOCIADOS POR FILIAÇÃO INSTITUCIONAL – 2003</vt:lpstr>
      <vt:lpstr>GRÁFICO 3.11 – NÚMERO DE ASSOCIADOS POR FILIAÇÃO INSTITUCIONAL – 2003</vt:lpstr>
      <vt:lpstr>TABELA 3.9. NÚMERO E DISTRIBUIÇÃO PERCENTUAL DOS ASSOCIADOS POR FILIAÇÃO INSTITUCIONAL E REGIÃO - 2003</vt:lpstr>
      <vt:lpstr>GRÁFICO 3.12 – NÚMERO DOS ASSOCIADOS POR FILIAÇÃO INSTITUCIONAL E REGIÃO - 2003</vt:lpstr>
      <vt:lpstr>GRÁFICO 3.13 – DISTRIBUIÇÃO PERCENTUAL DOS ASSOCIADOS POR FILIAÇÃO INSTITUCIONAL E REGIÃO – 2003</vt:lpstr>
      <vt:lpstr>Tabela 3.10 – Número e Distribuição Percentual dos Associados por Filiação Institucional e Estado - 2003</vt:lpstr>
      <vt:lpstr>TABELA 3.11 – NÚMERO E DISTRIBUIÇÃO PERCENTUAL DOS ASSOCIADOS POR ÁREA DE FORMAÇÃO INICIAL - 2003</vt:lpstr>
      <vt:lpstr>GRÁFICO 3.14 – NÚMERO DOS ASSOCIADOS POR ÁREA DE FORMAÇÃO INICIAL – 2003</vt:lpstr>
      <vt:lpstr>TABELA 3.12 – NÚMERO E DISTRIBUIÇÃO PERCENTUAL DOS ASSOCIADOS POR ÁREA DE FORMAÇÃO INICIAL E REGIÃO – 2003</vt:lpstr>
      <vt:lpstr>Slide 87</vt:lpstr>
      <vt:lpstr>Slide 88</vt:lpstr>
      <vt:lpstr>TABELA 3.13 – NÚMERO E DISTRIBUIÇÃO PERCENTUAL DOS ASSOCIADOS POR ÁREA DE FORMAÇÃO INICIAL E ESTADO - 2003</vt:lpstr>
      <vt:lpstr>TABELA 4.1 – NÚMERO E DISTRIBUIÇÃO PERCENTUAL DOS ASSOCIADOS POR ESTADO – 2004</vt:lpstr>
      <vt:lpstr>GRÁFICO 4.1 – NÚMERO DOS ASSOCIADOS POR ESTADO - 2004</vt:lpstr>
      <vt:lpstr>GRÁFICO 4.2 –DISTRIBUIÇÃO PERCENTUAL DOS ASSOCIADOS POR ESTADO - 2004</vt:lpstr>
      <vt:lpstr>TABELA 4.2 – NÚMERO E DISTRIBUIÇÃO PERCENTUAL DOS ASSOCIADOS POR REGIÃO - 2004</vt:lpstr>
      <vt:lpstr>GRÁFICO 4.3 – NÚMERO DOS ASSOCIADOS POR REGIÃO – 2004</vt:lpstr>
      <vt:lpstr>GRÁFICO 4.4 – DISTRIBUIÇÃO PERCENTUAL DOS ASSOCIADOS POR REGIÃO – 2004</vt:lpstr>
      <vt:lpstr>TABELA 4.3 – NÚMERO E DISTRIBUIÇÃO PERCENTUAL DOS ASSOCIADOS POR GÊNERO – 2004</vt:lpstr>
      <vt:lpstr>GRÁFICO 4.5 – NÚMERO DOS ASSOCIADOS POR GÊNERO – 2004</vt:lpstr>
      <vt:lpstr>TABELA 4.4 – NÚMERO E DISTRIBUIÇÃO PERCENTUAL DOS ASSOCIADOS POR CATEGORIA – 2004</vt:lpstr>
      <vt:lpstr>GRÁFICO 4.6 – NÚMERO DOS ASSOCIADOS POR CATEGORIA – 2004</vt:lpstr>
      <vt:lpstr>TABELA 4.5 – NÚMERO E DISTRIBUIÇÃO PERCENTUAL DOS ASSOCIADOS EFETIVOS POR TITULAÇÃO – 2004</vt:lpstr>
      <vt:lpstr>GRÁFICO 4.7 – NÚMERO DOS ASSOCIADOS EFETIVOS POR TITULAÇÃO - 2004</vt:lpstr>
      <vt:lpstr>GRÁFICO 4.8 – DISTRIBUIÇÃO PERCENTUAL DOS ASSOCIADOS EFETIVOS POR TITULAÇÃO – 2004</vt:lpstr>
      <vt:lpstr>TABELA 4.6 – NÚMERO E DISTRIBUIÇÃO PERCENTUAL DOS ASSOCIADOS EFETIVOS POR TITULAÇÃO E REGIÃO – 2004</vt:lpstr>
      <vt:lpstr>GRÁFICO 4.9 – NÚMERO DOS ASSOCIADOS EFETIVOS POR TITULAÇÃO E REGIÃO – 2004</vt:lpstr>
      <vt:lpstr>GRÁFICO 4.10 – DISTRIBUIÇÃO PERCENTUAL DOS ASSOCIADOS EFETIVOS POR TITULAÇÃO – 2004</vt:lpstr>
      <vt:lpstr>TABELA 4.7 – NÚMERO E DISTRIBUIÇÃO PERCENTUAL DOS ASSOCIADOS EFETIVOS POR TITULAÇÃO E ESTADO – 2004</vt:lpstr>
      <vt:lpstr>TABELA 4.8. NÚMERO E DISTRIBUIÇÃO PERCENTUAL DOS ASSOCIADOS POR FILIAÇÃO INSTITUCIONAL – 2004</vt:lpstr>
      <vt:lpstr>GRÁFICO 4.11 – NÚMERO DE ASSOCIADOS POR FILIAÇÃO INSTITUCIONAL – 2004</vt:lpstr>
      <vt:lpstr>TABELA 4.9. NÚMERO E DISTRIBUIÇÃO PERCENTUAL DOS ASSOCIADOS POR FILIAÇÃO INSTITUCIONAL E REGIÃO - 2004</vt:lpstr>
      <vt:lpstr>GRÁFICO 4.12 – NÚMERO DOS ASSOCIADOS POR FILIAÇÃO INSTITUCIONAL E REGIÃO - 2004</vt:lpstr>
      <vt:lpstr>GRÁFICO 4.13 – DISTRIBUIÇÃO PERCENTUAL DOS ASSOCIADOS POR FILIAÇÃO INSTITUCIONAL E REGIÃO – 2004</vt:lpstr>
      <vt:lpstr>Tabela 4.10 – Número e Distribuição Percentual dos Associados por Filiação Institucional e Estado - 2004</vt:lpstr>
      <vt:lpstr>TABELA 4.11 – NÚMERO E DISTRIBUIÇÃO PERCENTUAL DOS ASSOCIADOS POR ÁREA DE FORMAÇÃO INICIAL - 2004</vt:lpstr>
      <vt:lpstr>GRÁFICO 4.14 – NÚMERO DOS ASSOCIADOS POR ÁREA DE FORMAÇÃO INICIAL – 2004</vt:lpstr>
      <vt:lpstr>TABELA 4.12 – NÚMERO E DISTRIBUIÇÃO PERCENTUAL DOS ASSOCIADOS POR ÁREA DE FORMAÇÃO INICIAL E REGIÃO – 2004</vt:lpstr>
      <vt:lpstr>Slide 116</vt:lpstr>
      <vt:lpstr>Slide 117</vt:lpstr>
      <vt:lpstr>TABELA 4.13 – NÚMERO E DISTRIBUIÇÃO PERCENTUAL DOS ASSOCIADOS POR ÁREA DE FORMAÇÃO INICIAL E ESTADO - 2004</vt:lpstr>
      <vt:lpstr>TABELA 5.1 – NÚMERO E DISTRIBUIÇÃO PERCENTUAL DOS ASSOCIADOS POR ESTADO – 2005</vt:lpstr>
      <vt:lpstr>GRÁFICO 5.1 – NÚMERO DOS ASSOCIADOS POR ESTADO - 2005</vt:lpstr>
      <vt:lpstr>GRÁFICO 5.2 –DISTRIBUIÇÃO PERCENTUAL DOS ASSOCIADOS POR ESTADO - 2005</vt:lpstr>
      <vt:lpstr>TABELA 5.2 – NÚMERO E DISTRIBUIÇÃO PERCENTUAL DOS ASSOCIADOS POR REGIÃO - 2005</vt:lpstr>
      <vt:lpstr>GRÁFICO 5.3 – NÚMERO DOS ASSOCIADOS POR REGIÃO – 2005</vt:lpstr>
      <vt:lpstr>GRÁFICO 5.4 – DISTRIBUIÇÃO PERCENTUAL DOS ASSOCIADOS POR REGIÃO – 2005</vt:lpstr>
      <vt:lpstr>TABELA 5.3 – NÚMERO E DISTRIBUIÇÃO PERCENTUAL DOS ASSOCIADOS POR GÊNERO – 2005</vt:lpstr>
      <vt:lpstr>GRÁFICO 5.5 – NÚMERO DOS ASSOCIADOS POR GÊNERO – 2005</vt:lpstr>
      <vt:lpstr>TABELA 5.4 – NÚMERO E DISTRIBUIÇÃO PERCENTUAL DOS ASSOCIADOS POR CATEGORIA – 2005</vt:lpstr>
      <vt:lpstr>GRÁFICO 5.6 – NÚMERO DOS ASSOCIADOS POR CATEGORIA – 2005</vt:lpstr>
      <vt:lpstr>TABELA 5.5 – NÚMERO E DISTRIBUIÇÃO PERCENTUAL DOS ASSOCIADOS EFETIVOS POR TITULAÇÃO – 2005</vt:lpstr>
      <vt:lpstr>GRÁFICO 5.7 – NÚMERO DOS ASSOCIADOS EFETIVOS POR TITULAÇÃO - 2005</vt:lpstr>
      <vt:lpstr>GRÁFICO 5.8 – DISTRIBUIÇÃO PERCENTUAL DOS ASSOCIADOS EFETIVOS POR TITULAÇÃO – 2005</vt:lpstr>
      <vt:lpstr>TABELA 5.6 – NÚMERO E DISTRIBUIÇÃO PERCENTUAL DOS ASSOCIADOS EFETIVOS POR TITULAÇÃO E REGIÃO – 2005</vt:lpstr>
      <vt:lpstr>GRÁFICO 5.9 – NÚMERO DOS ASSOCIADOS EFETIVOS POR TITULAÇÃO E REGIÃO – 2005</vt:lpstr>
      <vt:lpstr>GRÁFICO 5.10 – DISTRIBUIÇÃO PERCENTUAL DOS ASSOCIADOS EFETIVOS POR TITULAÇÃO – 2005</vt:lpstr>
      <vt:lpstr>TABELA 5.7 – NÚMERO E DISTRIBUIÇÃO PERCENTUAL DOS ASSOCIADOS EFETIVOS POR TITULAÇÃO E ESTADO – 2005</vt:lpstr>
      <vt:lpstr>TABELA 5.8. NÚMERO E DISTRIBUIÇÃO PERCENTUAL DOS ASSOCIADOS POR FILIAÇÃO INSTITUCIONAL – 2005</vt:lpstr>
      <vt:lpstr>GRÁFICO 5.11 – NÚMERO DE ASSOCIADOS POR FILIAÇÃO INSTITUCIONAL – 2005</vt:lpstr>
      <vt:lpstr>TABELA 5.9. NÚMERO E DISTRIBUIÇÃO PERCENTUAL DOS ASSOCIADOS POR FILIAÇÃO INSTITUCIONAL E REGIÃO - 2005</vt:lpstr>
      <vt:lpstr>GRÁFICO 5.12 – NÚMERO DOS ASSOCIADOS POR FILIAÇÃO INSTITUCIONAL E REGIÃO - 2005</vt:lpstr>
      <vt:lpstr>GRÁFICO 5.13 – DISTRIBUIÇÃO PERCENTUAL DOS ASSOCIADOS POR FILIAÇÃO INSTITUCIONAL E REGIÃO – 2005</vt:lpstr>
      <vt:lpstr>Tabela 5.10 – Número e Distribuição Percentual dos Associados por Filiação Institucional e Estado - 2005</vt:lpstr>
      <vt:lpstr>TABELA 5.11 – NÚMERO E DISTRIBUIÇÃO PERCENTUAL DOS ASSOCIADOS POR ÁREA DE FORMAÇÃO INICIAL - 2005</vt:lpstr>
      <vt:lpstr>GRÁFICO 5.14 – NÚMERO DOS ASSOCIADOS POR ÁREA DE FORMAÇÃO INICIAL – 2005</vt:lpstr>
      <vt:lpstr>TABELA 5.12 – NÚMERO E DISTRIBUIÇÃO PERCENTUAL DOS ASSOCIADOS POR ÁREA DE FORMAÇÃO INICIAL E REGIÃO – 2005</vt:lpstr>
      <vt:lpstr>Slide 145</vt:lpstr>
      <vt:lpstr>Slide 146</vt:lpstr>
      <vt:lpstr>TABELA 5.13 – NÚMERO E DISTRIBUIÇÃO PERCENTUAL DOS ASSOCIADOS POR ÁREA DE FORMAÇÃO INICIAL E ESTADO - 2005</vt:lpstr>
      <vt:lpstr>TABELA 6.1 – NÚMERO E DISTRIBUIÇÃO PERCENTUAL DOS ASSOCIADOS POR ESTADO – 2006</vt:lpstr>
      <vt:lpstr>GRÁFICO 6.1 – NÚMERO DOS ASSOCIADOS POR ESTADO - 2006</vt:lpstr>
      <vt:lpstr>GRÁFICO 6.2 –DISTRIBUIÇÃO PERCENTUAL DOS ASSOCIADOS POR ESTADO - 2006</vt:lpstr>
      <vt:lpstr>TABELA 6.2 – NÚMERO E DISTRIBUIÇÃO PERCENTUAL DOS ASSOCIADOS POR REGIÃO - 2006</vt:lpstr>
      <vt:lpstr>GRÁFICO 6.3 – NÚMERO DOS ASSOCIADOS POR REGIÃO – 2006</vt:lpstr>
      <vt:lpstr>GRÁFICO 6.4 – DISTRIBUIÇÃO PERCENTUAL DOS ASSOCIADOS POR REGIÃO – 2006</vt:lpstr>
      <vt:lpstr>TABELA 6.3 – NÚMERO E DISTRIBUIÇÃO PERCENTUAL DOS ASSOCIADOS POR GÊNERO – 2006</vt:lpstr>
      <vt:lpstr>GRÁFICO 6.5 – NÚMERO DOS ASSOCIADOS POR GÊNERO – 2006</vt:lpstr>
      <vt:lpstr>TABELA 6.4 – NÚMERO E DISTRIBUIÇÃO PERCENTUAL DOS ASSOCIADOS POR CATEGORIA – 2006</vt:lpstr>
      <vt:lpstr>GRÁFICO 6.6 – NÚMERO DOS ASSOCIADOS POR CATEGORIA – 2006</vt:lpstr>
      <vt:lpstr>TABELA 6.5 – NÚMERO E DISTRIBUIÇÃO PERCENTUAL DOS ASSOCIADOS EFETIVOS POR TITULAÇÃO – 2006</vt:lpstr>
      <vt:lpstr>GRÁFICO 6.7 – NÚMERO DOS ASSOCIADOS EFETIVOS POR TITULAÇÃO - 2006</vt:lpstr>
      <vt:lpstr>GRÁFICO 6.8 – DISTRIBUIÇÃO PERCENTUAL DOS ASSOCIADOS EFETIVOS POR TITULAÇÃO – 2006</vt:lpstr>
      <vt:lpstr>TABELA 6.6 – NÚMERO E DISTRIBUIÇÃO PERCENTUAL DOS ASSOCIADOS EFETIVOS POR TITULAÇÃO E REGIÃO – 2006</vt:lpstr>
      <vt:lpstr>GRÁFICO 6.9 – NÚMERO DOS ASSOCIADOS EFETIVOS POR TITULAÇÃO E REGIÃO – 2006</vt:lpstr>
      <vt:lpstr>GRÁFICO 6.10 – DISTRIBUIÇÃO PERCENTUAL DOS ASSOCIADOS EFETIVOS POR TITULAÇÃO – 2006</vt:lpstr>
      <vt:lpstr>TABELA 6.7 – NÚMERO E DISTRIBUIÇÃO PERCENTUAL DOS ASSOCIADOS EFETIVOS POR TITULAÇÃO E ESTADO – 2006</vt:lpstr>
      <vt:lpstr>TABELA 6.8. NÚMERO E DISTRIBUIÇÃO PERCENTUAL DOS ASSOCIADOS POR FILIAÇÃO INSTITUCIONAL – 2006</vt:lpstr>
      <vt:lpstr>GRÁFICO 6.11 – NÚMERO DE ASSOCIADOS POR FILIAÇÃO INSTITUCIONAL – 2006</vt:lpstr>
      <vt:lpstr>TABELA 6.9. NÚMERO E DISTRIBUIÇÃO PERCENTUAL DOS ASSOCIADOS POR FILIAÇÃO INSTITUCIONAL E REGIÃO - 2006</vt:lpstr>
      <vt:lpstr>GRÁFICO 6.12 – NÚMERO DOS ASSOCIADOS POR FILIAÇÃO INSTITUCIONAL E REGIÃO - 2006</vt:lpstr>
      <vt:lpstr>GRÁFICO 6.13 – DISTRIBUIÇÃO PERCENTUAL DOS ASSOCIADOS POR FILIAÇÃO INSTITUCIONAL E REGIÃO – 2006</vt:lpstr>
      <vt:lpstr>Tabela 6.10 – Número e Distribuição Percentual dos Associados por Filiação Institucional e Estado - 2006</vt:lpstr>
      <vt:lpstr>TABELA 6.11 – NÚMERO E DISTRIBUIÇÃO PERCENTUAL DOS ASSOCIADOS POR ÁREA DE FORMAÇÃO INICIAL - 2006</vt:lpstr>
      <vt:lpstr>GRÁFICO 6.14 – NÚMERO DOS ASSOCIADOS POR ÁREA DE FORMAÇÃO INICIAL – 2006</vt:lpstr>
      <vt:lpstr>TABELA 6.12 – NÚMERO E DISTRIBUIÇÃO PERCENTUAL DOS ASSOCIADOS POR ÁREA DE FORMAÇÃO INICIAL E REGIÃO – 2006</vt:lpstr>
      <vt:lpstr>Slide 174</vt:lpstr>
      <vt:lpstr>Slide 175</vt:lpstr>
      <vt:lpstr>TABELA 6.13 – NÚMERO E DISTRIBUIÇÃO PERCENTUAL DOS ASSOCIADOS POR ÁREA DE FORMAÇÃO INICIAL E ESTADO - 2006</vt:lpstr>
      <vt:lpstr>TABELA 7.1 – NÚMERO E DISTRIBUIÇÃO PERCENTUAL DOS ASSOCIADOS POR ESTADO – 2007</vt:lpstr>
      <vt:lpstr>GRÁFICO 7.1 – NÚMERO DOS ASSOCIADOS POR ESTADO - 2007</vt:lpstr>
      <vt:lpstr>GRÁFICO 7.2 –DISTRIBUIÇÃO PERCENTUAL DOS ASSOCIADOS POR ESTADO - 2007</vt:lpstr>
      <vt:lpstr>TABELA 7.2 – NÚMERO E DISTRIBUIÇÃO PERCENTUAL DOS ASSOCIADOS POR REGIÃO - 2007</vt:lpstr>
      <vt:lpstr>GRÁFICO 7.3 – NÚMERO DOS ASSOCIADOS POR REGIÃO – 2007</vt:lpstr>
      <vt:lpstr>GRÁFICO 7.4 – DISTRIBUIÇÃO PERCENTUAL DOS ASSOCIADOS POR REGIÃO – 2007</vt:lpstr>
      <vt:lpstr>TABELA 7.3 – NÚMERO E DISTRIBUIÇÃO PERCENTUAL DOS ASSOCIADOS POR GÊNERO – 2007</vt:lpstr>
      <vt:lpstr>GRÁFICO 7.5 – NÚMERO DOS ASSOCIADOS POR GÊNERO – 2007</vt:lpstr>
      <vt:lpstr>TABELA 7.4 – NÚMERO E DISTRIBUIÇÃO PERCENTUAL DOS ASSOCIADOS POR CATEGORIA – 2007</vt:lpstr>
      <vt:lpstr>GRÁFICO 7.6 – NÚMERO DOS ASSOCIADOS POR CATEGORIA – 2007</vt:lpstr>
      <vt:lpstr>TABELA 7.5 – NÚMERO E DISTRIBUIÇÃO PERCENTUAL DOS ASSOCIADOS EFETIVOS POR TITULAÇÃO – 2007</vt:lpstr>
      <vt:lpstr>GRÁFICO 7.7 – NÚMERO DOS ASSOCIADOS EFETIVOS POR TITULAÇÃO - 2007</vt:lpstr>
      <vt:lpstr>GRÁFICO 7.8 – DISTRIBUIÇÃO PERCENTUAL DOS ASSOCIADOS EFETIVOS POR TITULAÇÃO – 2007</vt:lpstr>
      <vt:lpstr>TABELA 7.6 – NÚMERO E DISTRIBUIÇÃO PERCENTUAL DOS ASSOCIADOS EFETIVOS POR TITULAÇÃO E REGIÃO – 2007</vt:lpstr>
      <vt:lpstr>GRÁFICO 7.9 – NÚMERO DOS ASSOCIADOS EFETIVOS POR TITULAÇÃO E REGIÃO - 2007</vt:lpstr>
      <vt:lpstr>GRÁFICO 7.10 – DISTRIBUIÇÃO PERCENTUAL DOS ASSOCIADOS EFETIVOS POR TITULAÇÃO – 2007</vt:lpstr>
      <vt:lpstr>TABELA 7.7 – NÚMERO E DISTRIBUIÇÃO PERCENTUAL DOS ASSOCIADOS EFETIVOS POR TITULAÇÃO E ESTADO – 2007</vt:lpstr>
      <vt:lpstr>TABELA 7.8. NÚMERO E DISTRIBUIÇÃO PERCENTUAL DOS ASSOC IADOS POR FILIAÇÃO INSTITUCIONAL – 2007</vt:lpstr>
      <vt:lpstr>GRÁFICO 7.11 – NÚMERO DE ASSOCIADOS POR FILIAÇÃO INSTITUCIONAL – 2007</vt:lpstr>
      <vt:lpstr>TABELA 7.9. NÚMERO E DISTRIBUIÇÃO PERCENTUAL DOS ASSOCIADOS POR FILIAÇÃO INSTITUCIONAL E REGIÃO - 2007</vt:lpstr>
      <vt:lpstr>GRÁFICO 7.12 – NÚMERO DOS ASSOCIADOS POR FILIAÇÃO INSTITUCIONAL E REGIÃO - 2007</vt:lpstr>
      <vt:lpstr>GRÁFICO 7.13 – DISTRIBUIÇÃO PERCENTUAL DOS ASSOCIADOS POR FILIAÇÃO INSTITUCIONAL E REGIÃO – 2007</vt:lpstr>
      <vt:lpstr>TABELA 7.10 – NÚMERO E DISTRIBUIÇÃO PERCENTUAL DOS ASSOCIADOS POR FILIAÇÃO INSTITUCIONAL E ESTADO - 2007</vt:lpstr>
      <vt:lpstr>TABELA 7.11 – NÚMERO E DISTRIBUIÇÃO PERCENTUAL DOS ASSOCIADOS POR ÁREA DE FORMAÇÃO INICIAL - 2007</vt:lpstr>
      <vt:lpstr>GRÁFICO 7.14 – NÚMERO DOS ASSOCIADOS POR ÁREA DE FORMAÇÃO INICIAL – 2007</vt:lpstr>
      <vt:lpstr>TABELA 7.12 – NÚMERO E DISTRIBUIÇÃO PERCENTUAL DOS ASSOCIADOS POR ÁREA DE FORMAÇÃO INICIAL E REGIÃO - 2007</vt:lpstr>
      <vt:lpstr>Slide 203</vt:lpstr>
      <vt:lpstr>Slide 204</vt:lpstr>
      <vt:lpstr>TABELA 7.13 – NÚMERO E DISTRIBUIÇÃO PERCENTUAL DOS ASSOCIADOS POR ÁREA DE FORMAÇÃO INICIAL E ESTADO - 2007</vt:lpstr>
      <vt:lpstr>TABELA 8.1 – NÚMERO E DISTRIBUIÇÃO PERCENTUAL DOS ASSOCIADOS POR ESTADO – 2008</vt:lpstr>
      <vt:lpstr>GRÁFICO 8.1 – NÚMERO DOS ASSOCIADOS POR ESTADO - 2008</vt:lpstr>
      <vt:lpstr>GRÁFICO 8.2 –DISTRIBUIÇÃO PERCENTUAL DOS ASSOCIADOS POR ESTADO - 2008</vt:lpstr>
      <vt:lpstr>TABELA 8.2 – NÚMERO E DISTRIBUIÇÃO PERCENTUAL DOS ASSOCIADOS POR REGIÃO - 2008</vt:lpstr>
      <vt:lpstr>GRÁFICO 8.3 – NÚMERO DOS ASSOCIADOS POR REGIÃO – 2008</vt:lpstr>
      <vt:lpstr>GRÁFICO 8.4 – DISTRIBUIÇÃO PERCENTUAL DOS ASSOCIADOS POR REGIÃO – 2008</vt:lpstr>
      <vt:lpstr>TABELA 8.3 – NÚMERO E DISTRIBUIÇÃO PERCENTUAL DOS ASSOCIADOS POR GÊNERO – 2008</vt:lpstr>
      <vt:lpstr>GRÁFICO 8.5 – NÚMERO DOS ASSOCIADOS POR GÊNERO – 2008</vt:lpstr>
      <vt:lpstr>TABELA 8.4 – NÚMERO E DISTRIBUIÇÃO PERCENTUAL DOS ASSOCIADOS POR CATEGORIA – 2008</vt:lpstr>
      <vt:lpstr>GRÁFICO 8.6 – NÚMERO DOS ASSOCIADOS POR CATEGORIA – 2008</vt:lpstr>
      <vt:lpstr>TABELA 8.5 – NÚMERO E DISTRIBUIÇÃO PERCENTUAL DOS ASSOCIADOS EFETIVOS POR TITULAÇÃO – 2008</vt:lpstr>
      <vt:lpstr>GRÁFICO 8.7 – NÚMERO DOS ASSOCIADOS EFETIVOS POR TITULAÇÃO - 2008</vt:lpstr>
      <vt:lpstr>GRÁFICO 8.8 – DISTRIBUIÇÃO PERCENTUAL DOS ASSOCIADOS EFETIVOS POR TITULAÇÃO – 2008</vt:lpstr>
      <vt:lpstr>TABELA 8.6 – NÚMERO E DISTRIBUIÇÃO PERCENTUAL DOS ASSOCIADOS EFETIVOS POR TITULAÇÃO E REGIÃO – 2008</vt:lpstr>
      <vt:lpstr>GRÁFICO 8.9 – NÚMERO DOS ASSOCIADOS EFETIVOS POR TITULAÇÃO E REGIÃO - 2008</vt:lpstr>
      <vt:lpstr>GRÁFICO 8.10 – DISTRIBUIÇÃO PERCENTUAL DOS ASSOCIADOS EFETIVOS POR TITULAÇÃO – 2008</vt:lpstr>
      <vt:lpstr>TABELA 8.7 – NÚMERO E DISTRIBUIÇÃO PERCENTUAL DOS ASSOCIADOS EFETIVOS POR TITULAÇÃO E ESTADO – 2008</vt:lpstr>
      <vt:lpstr>TABELA 8.8. NÚMERO E DISTRIBUIÇÃO PERCENTUAL DOS ASSOC IADOS POR FILIAÇÃO INSTITUCIONAL – 2008</vt:lpstr>
      <vt:lpstr>GRÁFICO 8.11 – NÚMERO DE ASSOCIADOS POR FILIAÇÃO INSTITUCIONAL – 2008</vt:lpstr>
      <vt:lpstr>TABELA 8.9. NÚMERO E DISTRIBUIÇÃO PERCENTUAL DOS ASSOCIADOS POR FILIAÇÃO INSTITUCIONAL E REGIÃO - 2008</vt:lpstr>
      <vt:lpstr>GRÁFICO 8.12 – NÚMERO DOS ASSOCIADOS POR FILIAÇÃO INSTITUCIONAL E REGIÃO - 2008</vt:lpstr>
      <vt:lpstr>GRÁFICO 8.13 – DISTRIBUIÇÃO PERCENTUAL DOS ASSOCIADOS POR FILIAÇÃO INSTITUCIONAL E REGIÃO – 2008</vt:lpstr>
      <vt:lpstr>TABELA 8.10 – NÚMERO E DISTRIBUIÇÃO PERCENTUAL DOS ASSOCIADOS POR FILIAÇÃO INSTITUCIONAL E ESTADO - 2008</vt:lpstr>
      <vt:lpstr>TABELA 8.11 – NÚMERO E DISTRIBUIÇÃO PERCENTUAL DOS ASSOCIADOS POR ÁREA DE FORMAÇÃO INICIAL - 2008</vt:lpstr>
      <vt:lpstr>GRÁFICO 8.14 – NÚMERO DOS ASSOCIADOS POR ÁREA DE FORMAÇÃO INICIAL – 2008</vt:lpstr>
      <vt:lpstr>TABELA 8.12 – NÚMERO E DISTRIBUIÇÃO PERCENTUAL DOS ASSOCIADOS POR ÁREA DE FORMAÇÃO INICIAL E REGIÃO - 2008</vt:lpstr>
      <vt:lpstr>Slide 232</vt:lpstr>
      <vt:lpstr>Slide 233</vt:lpstr>
      <vt:lpstr>TABELA 8.13 – NÚMERO E DISTRIBUIÇÃO PERCENTUAL DOS ASSOCIADOS POR ÁREA DE FORMAÇÃO INICIAL E ESTADO - 2008</vt:lpstr>
      <vt:lpstr>GRÁFICO 9.1 – EVOLUÇÃO DO NÚMERO DE ASSOCIADOS –  2001/2008 </vt:lpstr>
      <vt:lpstr>TABELA 9.1 – EVOLUÇÃO DO NÚMERO E DA  DISTRIBUIÇÃO PERCENTUAL DOS ASSOCIADOS POR ESTADO 2001/2008</vt:lpstr>
      <vt:lpstr>TABELA 9.2 – EVOLUÇÃO DO POSICIONAMENTO DOS ESTADOS POR NÚMERO DE ASSOCIADOS – 2001/2008</vt:lpstr>
      <vt:lpstr>TABELA 9.3 – EVOLUÇÃO DO NÚMERO, DISTRIBUIÇÃO PERCENTUAL DOS ASSOCIADOS POR REGIÃO E POSICIONAMENTO DA REGIÃO POR NÚMERO DE ASSOCIADOS  - 2001/2008</vt:lpstr>
      <vt:lpstr>GRÁFICO 9.2  – EVOLUÇÃO DAS REGIÕES POR NÚMERO DE ASSOCIADOS – 2001/2008</vt:lpstr>
      <vt:lpstr>TABELA 9.4 – EVOLUÇÃO DO NÚMERO E DA DISTRIBUIÇÃO PERCENTUAL DOS ASSOCIADOS POR GÊNERO – 2001/2008</vt:lpstr>
      <vt:lpstr>GRÁFICO 9.3 – EVOLUÇÃO DA DISTRIBUIÇÃO PERCENTUAL DOS ASSOCIADOS POR GÊNERO – 2001/2008</vt:lpstr>
      <vt:lpstr>TABELA 9.5 – EVOLUÇÃO DO NÚMERO E DISTRIBUIÇÃO DOS ASSOCIADOS POR CATEGORIA – 2001/2008</vt:lpstr>
      <vt:lpstr>GRÁFICO 9.4 –  EVOLUÇÃO DA DISTRIBUIÇÃO PERCENTUAL DOS ASSOCIADOS POR CATEGORIA – 2001/2008</vt:lpstr>
      <vt:lpstr>TABELA 9.6 – EVOLUÇÃO DO NÚMERO E DA DISTRIBUIÇÃO PERCENTUAL DOS ASSOCIADOS EFETIVOS POR TITULAÇÃO – 2001/2008</vt:lpstr>
      <vt:lpstr>GRÁFICO 9.5  –  EVOLUÇÃO DO NÚMERO DE ASSOCIADOS EFETIVOS POR TITULAÇÃO – 2001/2008</vt:lpstr>
      <vt:lpstr>GRÁFICO 9.6 – EVOLUÇÃO DA DISTRIBUIÇÃO PERCENTUAL DOS ASSOCIADOS EFETIVOS POR TITULAÇÃO – 2001/2008</vt:lpstr>
      <vt:lpstr>TABELA 9.7 – EVOLUÇÃO DO NÚMERO E DA DISTRIBUIÇÃO PERCENTUAL DOS ASSOCIADOS POR FILIAÇÃO INSTITUCIONAL – 2001/2008</vt:lpstr>
      <vt:lpstr>GRÁFICO 9.7 – EVOLUÇÃO DA DISTRIBUIÇÃO PERCENTUAL DOS ASSOCIADOS POR FILIAÇÃO INSTITUCIONAL – 2001/2008</vt:lpstr>
      <vt:lpstr>TABELA 9.8 –  EVOLUÇÃO DO NÚMERO E DA DISTRIBUIÇÃO PERCENTUAL DOS ASSOCIADOS POR ÁREA DE FORMAÇÃO INICIAL – 2001/2008</vt:lpstr>
      <vt:lpstr>GRÁFICO 9.8 – EVOLUÇÃO DA DISTRIBUIÇÃO PERCENTUAL DOS ASSOCIADOS POR ÁREA DE FORMAÇÃO INICIAL – 2001/ 2008</vt:lpstr>
      <vt:lpstr>CRÉDITOS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Osmar de Souza Magalhaes</cp:lastModifiedBy>
  <cp:revision>190</cp:revision>
  <dcterms:created xsi:type="dcterms:W3CDTF">2007-09-12T16:35:09Z</dcterms:created>
  <dcterms:modified xsi:type="dcterms:W3CDTF">2009-08-20T03:09:07Z</dcterms:modified>
</cp:coreProperties>
</file>